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15"/>
  </p:notesMasterIdLst>
  <p:handoutMasterIdLst>
    <p:handoutMasterId r:id="rId16"/>
  </p:handoutMasterIdLst>
  <p:sldIdLst>
    <p:sldId id="410" r:id="rId5"/>
    <p:sldId id="419" r:id="rId6"/>
    <p:sldId id="391" r:id="rId7"/>
    <p:sldId id="408" r:id="rId8"/>
    <p:sldId id="418" r:id="rId9"/>
    <p:sldId id="417" r:id="rId10"/>
    <p:sldId id="416" r:id="rId11"/>
    <p:sldId id="415" r:id="rId12"/>
    <p:sldId id="413" r:id="rId13"/>
    <p:sldId id="39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667" autoAdjust="0"/>
  </p:normalViewPr>
  <p:slideViewPr>
    <p:cSldViewPr snapToGrid="0">
      <p:cViewPr>
        <p:scale>
          <a:sx n="50" d="100"/>
          <a:sy n="50" d="100"/>
        </p:scale>
        <p:origin x="1284" y="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8/31/2025</a:t>
            </a:fld>
            <a:endParaRPr lang="en-US" dirty="0"/>
          </a:p>
        </p:txBody>
      </p:sp>
      <p:sp>
        <p:nvSpPr>
          <p:cNvPr id="6" name="Slide Number Placeholder 5">
            <a:extLst>
              <a:ext uri="{FF2B5EF4-FFF2-40B4-BE49-F238E27FC236}">
                <a16:creationId xmlns:a16="http://schemas.microsoft.com/office/drawing/2014/main"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dirty="0"/>
          </a:p>
        </p:txBody>
      </p:sp>
      <p:sp>
        <p:nvSpPr>
          <p:cNvPr id="7" name="Footer Placeholder 6">
            <a:extLst>
              <a:ext uri="{FF2B5EF4-FFF2-40B4-BE49-F238E27FC236}">
                <a16:creationId xmlns:a16="http://schemas.microsoft.com/office/drawing/2014/main"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8" name="Header Placeholder 7">
            <a:extLst>
              <a:ext uri="{FF2B5EF4-FFF2-40B4-BE49-F238E27FC236}">
                <a16:creationId xmlns:a16="http://schemas.microsoft.com/office/drawing/2014/main"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8/31/2025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dirty="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year, coastal disasters cause billions in damages and thousands of lives lost. Current monitoring systems are either too slow or too limited. We asked: what if AI could warn us </a:t>
            </a:r>
            <a:r>
              <a:rPr lang="en-US" b="1" dirty="0"/>
              <a:t>24–48 hours earlier</a:t>
            </a:r>
            <a:r>
              <a:rPr lang="en-US" dirty="0"/>
              <a:t> and save lives?</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a:t>
            </a:fld>
            <a:endParaRPr lang="en-US" dirty="0"/>
          </a:p>
        </p:txBody>
      </p:sp>
    </p:spTree>
    <p:extLst>
      <p:ext uri="{BB962C8B-B14F-4D97-AF65-F5344CB8AC3E}">
        <p14:creationId xmlns:p14="http://schemas.microsoft.com/office/powerpoint/2010/main" val="10924538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Our platform is the world’s first AI-powered coastal monitoring system that combines 6 threat types into one. Unlike radar-based systems, which only track ships and cover 20 km, we use satellites, AI, and community reports to monitor unlimited coastal areas globally.”</a:t>
            </a:r>
            <a:endParaRPr lang="en-US" dirty="0"/>
          </a:p>
          <a:p>
            <a:r>
              <a:rPr lang="en-US" dirty="0"/>
              <a:t>Emphasize the </a:t>
            </a:r>
            <a:r>
              <a:rPr lang="en-US" b="1" dirty="0"/>
              <a:t>USP</a:t>
            </a:r>
            <a:r>
              <a:rPr lang="en-US" dirty="0"/>
              <a:t>:</a:t>
            </a:r>
          </a:p>
          <a:p>
            <a:r>
              <a:rPr lang="en-US" dirty="0"/>
              <a:t>Predictive AI (24–48 </a:t>
            </a:r>
            <a:r>
              <a:rPr lang="en-US" dirty="0" err="1"/>
              <a:t>hr</a:t>
            </a:r>
            <a:r>
              <a:rPr lang="en-US" dirty="0"/>
              <a:t> early alerts vs. 6–12 </a:t>
            </a:r>
            <a:r>
              <a:rPr lang="en-US" dirty="0" err="1"/>
              <a:t>hr</a:t>
            </a:r>
            <a:r>
              <a:rPr lang="en-US" dirty="0"/>
              <a:t> traditionally).</a:t>
            </a:r>
          </a:p>
          <a:p>
            <a:r>
              <a:rPr lang="en-US" dirty="0"/>
              <a:t>60% cheaper than radar systems.</a:t>
            </a:r>
          </a:p>
          <a:p>
            <a:r>
              <a:rPr lang="en-US" dirty="0"/>
              <a:t>Works for multiple stakeholders (govt, NGOs, local fishermen).</a:t>
            </a:r>
          </a:p>
          <a:p>
            <a:endParaRPr lang="en-IN" dirty="0"/>
          </a:p>
        </p:txBody>
      </p:sp>
      <p:sp>
        <p:nvSpPr>
          <p:cNvPr id="4" name="Slide Number Placeholder 3"/>
          <p:cNvSpPr>
            <a:spLocks noGrp="1"/>
          </p:cNvSpPr>
          <p:nvPr>
            <p:ph type="sldNum" sz="quarter" idx="5"/>
          </p:nvPr>
        </p:nvSpPr>
        <p:spPr/>
        <p:txBody>
          <a:bodyPr/>
          <a:lstStyle/>
          <a:p>
            <a:fld id="{A89C7E07-3C67-C64C-8DA0-0404F6303970}" type="slidenum">
              <a:rPr lang="en-US" smtClean="0"/>
              <a:t>2</a:t>
            </a:fld>
            <a:endParaRPr lang="en-US" dirty="0"/>
          </a:p>
        </p:txBody>
      </p:sp>
    </p:spTree>
    <p:extLst>
      <p:ext uri="{BB962C8B-B14F-4D97-AF65-F5344CB8AC3E}">
        <p14:creationId xmlns:p14="http://schemas.microsoft.com/office/powerpoint/2010/main" val="232061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Economic impact: 60% cost reduction, ₹500+ crore market, saves ₹100+ crores annually in damage prevention.</a:t>
            </a:r>
          </a:p>
          <a:p>
            <a:r>
              <a:rPr lang="en-US" dirty="0"/>
              <a:t>Social impact: Accessible to fishermen, NGOs, and local communities.</a:t>
            </a:r>
          </a:p>
          <a:p>
            <a:r>
              <a:rPr lang="en-US" dirty="0"/>
              <a:t>Use the </a:t>
            </a:r>
            <a:r>
              <a:rPr lang="en-US" b="1" dirty="0"/>
              <a:t>impact line from the PPT</a:t>
            </a:r>
            <a:r>
              <a:rPr lang="en-US" dirty="0"/>
              <a:t>:</a:t>
            </a:r>
          </a:p>
          <a:p>
            <a:r>
              <a:rPr lang="en-US" i="1" dirty="0"/>
              <a:t>“We don’t just monitor coastal threats — we predict and prevent disasters.”</a:t>
            </a:r>
            <a:endParaRPr lang="en-US" dirty="0"/>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3</a:t>
            </a:fld>
            <a:endParaRPr lang="en-US" dirty="0"/>
          </a:p>
        </p:txBody>
      </p:sp>
    </p:spTree>
    <p:extLst>
      <p:ext uri="{BB962C8B-B14F-4D97-AF65-F5344CB8AC3E}">
        <p14:creationId xmlns:p14="http://schemas.microsoft.com/office/powerpoint/2010/main" val="3908276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AI Foundation Model (Clay v1.5)</a:t>
            </a:r>
            <a:r>
              <a:rPr lang="en-IN" dirty="0"/>
              <a:t> → zero-shot learning, 10m resolution, works anywhere.</a:t>
            </a:r>
          </a:p>
          <a:p>
            <a:r>
              <a:rPr lang="en-IN" b="1" dirty="0"/>
              <a:t>Real-time Processing</a:t>
            </a:r>
            <a:r>
              <a:rPr lang="en-IN" dirty="0"/>
              <a:t> → Google Earth Engine for live satellite imagery (SAR + optical).</a:t>
            </a:r>
          </a:p>
          <a:p>
            <a:r>
              <a:rPr lang="en-IN" b="1" dirty="0"/>
              <a:t>Detection Algorithms</a:t>
            </a:r>
            <a:r>
              <a:rPr lang="en-IN" dirty="0"/>
              <a:t>:</a:t>
            </a:r>
          </a:p>
          <a:p>
            <a:r>
              <a:rPr lang="en-IN" dirty="0"/>
              <a:t>NDVI for vegetation/mangroves.</a:t>
            </a:r>
          </a:p>
          <a:p>
            <a:r>
              <a:rPr lang="en-IN" dirty="0"/>
              <a:t>NIR/Red ratio for erosion.</a:t>
            </a:r>
          </a:p>
          <a:p>
            <a:r>
              <a:rPr lang="en-IN" dirty="0"/>
              <a:t>SAR flood mapping for flood detection.</a:t>
            </a:r>
          </a:p>
          <a:p>
            <a:r>
              <a:rPr lang="en-IN" dirty="0"/>
              <a:t>Add one metric: </a:t>
            </a:r>
            <a:r>
              <a:rPr lang="en-IN" i="1" dirty="0"/>
              <a:t>“Currently, the system achieves ~88.5% average accuracy across all threat categories.”</a:t>
            </a:r>
            <a:endParaRPr lang="en-IN" dirty="0"/>
          </a:p>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4</a:t>
            </a:fld>
            <a:endParaRPr lang="en-US" dirty="0"/>
          </a:p>
        </p:txBody>
      </p:sp>
    </p:spTree>
    <p:extLst>
      <p:ext uri="{BB962C8B-B14F-4D97-AF65-F5344CB8AC3E}">
        <p14:creationId xmlns:p14="http://schemas.microsoft.com/office/powerpoint/2010/main" val="2386183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Well the first diagram architecture diagram of system where user will select there preferred AOI and change is detected in that particular area only.</a:t>
            </a:r>
          </a:p>
          <a:p>
            <a:endParaRPr lang="en-IN" dirty="0"/>
          </a:p>
          <a:p>
            <a:r>
              <a:rPr lang="en-IN" dirty="0"/>
              <a:t>Second workflow is of flood detection algorithm powered by clay 1.5v foundation model. </a:t>
            </a:r>
          </a:p>
        </p:txBody>
      </p:sp>
      <p:sp>
        <p:nvSpPr>
          <p:cNvPr id="4" name="Slide Number Placeholder 3"/>
          <p:cNvSpPr>
            <a:spLocks noGrp="1"/>
          </p:cNvSpPr>
          <p:nvPr>
            <p:ph type="sldNum" sz="quarter" idx="5"/>
          </p:nvPr>
        </p:nvSpPr>
        <p:spPr/>
        <p:txBody>
          <a:bodyPr/>
          <a:lstStyle/>
          <a:p>
            <a:fld id="{A89C7E07-3C67-C64C-8DA0-0404F6303970}" type="slidenum">
              <a:rPr lang="en-US" smtClean="0"/>
              <a:t>5</a:t>
            </a:fld>
            <a:endParaRPr lang="en-US" dirty="0"/>
          </a:p>
        </p:txBody>
      </p:sp>
    </p:spTree>
    <p:extLst>
      <p:ext uri="{BB962C8B-B14F-4D97-AF65-F5344CB8AC3E}">
        <p14:creationId xmlns:p14="http://schemas.microsoft.com/office/powerpoint/2010/main" val="1013264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Components</a:t>
            </a:r>
          </a:p>
          <a:p>
            <a:r>
              <a:rPr lang="en-IN" b="1" dirty="0"/>
              <a:t>Bands used:</a:t>
            </a:r>
            <a:endParaRPr lang="en-IN" dirty="0"/>
          </a:p>
          <a:p>
            <a:r>
              <a:rPr lang="en-IN" b="1" dirty="0"/>
              <a:t>NIR (Near Infrared)</a:t>
            </a:r>
            <a:r>
              <a:rPr lang="en-IN" dirty="0"/>
              <a:t> → Sentinel-2 Band 8</a:t>
            </a:r>
          </a:p>
          <a:p>
            <a:r>
              <a:rPr lang="en-IN" b="1" dirty="0"/>
              <a:t>Red</a:t>
            </a:r>
            <a:r>
              <a:rPr lang="en-IN" dirty="0"/>
              <a:t> → Sentinel-2 Band 4</a:t>
            </a:r>
          </a:p>
          <a:p>
            <a:r>
              <a:rPr lang="en-IN" b="1" dirty="0"/>
              <a:t>How it works:</a:t>
            </a:r>
            <a:endParaRPr lang="en-IN" dirty="0"/>
          </a:p>
          <a:p>
            <a:r>
              <a:rPr lang="en-IN" dirty="0"/>
              <a:t>Healthy plants reflect more </a:t>
            </a:r>
            <a:r>
              <a:rPr lang="en-IN" b="1" dirty="0"/>
              <a:t>NIR</a:t>
            </a:r>
            <a:r>
              <a:rPr lang="en-IN" dirty="0"/>
              <a:t> and absorb more </a:t>
            </a:r>
            <a:r>
              <a:rPr lang="en-IN" b="1" dirty="0"/>
              <a:t>Red light</a:t>
            </a:r>
            <a:r>
              <a:rPr lang="en-IN" dirty="0"/>
              <a:t>.</a:t>
            </a:r>
          </a:p>
          <a:p>
            <a:r>
              <a:rPr lang="en-IN" dirty="0"/>
              <a:t>Higher NDVI = healthier vegetation (like mangroves, coastal forests).</a:t>
            </a:r>
          </a:p>
          <a:p>
            <a:r>
              <a:rPr lang="en-IN" dirty="0"/>
              <a:t>Lower NDVI = stressed/dying vegetation or bare soil.</a:t>
            </a:r>
          </a:p>
          <a:p>
            <a:r>
              <a:rPr lang="en-US" dirty="0"/>
              <a:t>By comparing NDVI across time, we automatically detect when mangroves are being cut or degraded — even without manual reporting.</a:t>
            </a:r>
            <a:br>
              <a:rPr lang="en-US" dirty="0"/>
            </a:br>
            <a:br>
              <a:rPr lang="en-IN" dirty="0"/>
            </a:br>
            <a:br>
              <a:rPr lang="en-IN" dirty="0"/>
            </a:br>
            <a:r>
              <a:rPr lang="en-US" b="1" dirty="0"/>
              <a:t>Components:</a:t>
            </a:r>
            <a:endParaRPr lang="en-US" dirty="0"/>
          </a:p>
          <a:p>
            <a:pPr lvl="1"/>
            <a:r>
              <a:rPr lang="en-US" dirty="0" err="1"/>
              <a:t>Pixel_Area</a:t>
            </a:r>
            <a:r>
              <a:rPr lang="en-US" dirty="0"/>
              <a:t> = size of each satellite image pixel (10m × 10m for Sentinel-2).</a:t>
            </a:r>
          </a:p>
          <a:p>
            <a:pPr lvl="1"/>
            <a:r>
              <a:rPr lang="en-US" dirty="0" err="1"/>
              <a:t>Change_Mask</a:t>
            </a:r>
            <a:r>
              <a:rPr lang="en-US" dirty="0"/>
              <a:t> = binary (1 if change detected, 0 otherwise).</a:t>
            </a:r>
          </a:p>
          <a:p>
            <a:r>
              <a:rPr lang="en-US" b="1" dirty="0"/>
              <a:t>How to present:</a:t>
            </a:r>
            <a:endParaRPr lang="en-US" dirty="0"/>
          </a:p>
          <a:p>
            <a:r>
              <a:rPr lang="en-US" dirty="0"/>
              <a:t>“This formula lets us measure the exact coastal area affected — for example, ‘2.3 km² of mangroves lost in the last 30 days.’”</a:t>
            </a:r>
          </a:p>
          <a:p>
            <a:endParaRPr lang="en-US" dirty="0"/>
          </a:p>
          <a:p>
            <a:r>
              <a:rPr lang="en-US" b="1" dirty="0"/>
              <a:t>Components:</a:t>
            </a:r>
            <a:endParaRPr lang="en-US" dirty="0"/>
          </a:p>
          <a:p>
            <a:r>
              <a:rPr lang="en-US" dirty="0" err="1"/>
              <a:t>Pixel_Area</a:t>
            </a:r>
            <a:r>
              <a:rPr lang="en-US" dirty="0"/>
              <a:t> = size of each satellite image pixel (10m × 10m for Sentinel-2).</a:t>
            </a:r>
          </a:p>
          <a:p>
            <a:r>
              <a:rPr lang="en-US" dirty="0" err="1"/>
              <a:t>Change_Mask</a:t>
            </a:r>
            <a:r>
              <a:rPr lang="en-US" dirty="0"/>
              <a:t> = binary (1 if change detected, 0 otherwise).</a:t>
            </a:r>
          </a:p>
          <a:p>
            <a:r>
              <a:rPr lang="en-US" b="1" dirty="0"/>
              <a:t>How to present:</a:t>
            </a:r>
            <a:endParaRPr lang="en-US" dirty="0"/>
          </a:p>
          <a:p>
            <a:r>
              <a:rPr lang="en-US" dirty="0"/>
              <a:t>“This formula lets us measure the exact coastal area affected — for example, ‘2.3 km² of mangroves lost in the last 30 days.’”</a:t>
            </a:r>
          </a:p>
          <a:p>
            <a:endParaRPr lang="en-US" dirty="0"/>
          </a:p>
          <a:p>
            <a:r>
              <a:rPr lang="en-IN" b="1" dirty="0"/>
              <a:t>Cloud Masking Algorithm</a:t>
            </a:r>
          </a:p>
          <a:p>
            <a:r>
              <a:rPr lang="en-IN" dirty="0" err="1"/>
              <a:t>Cloud_Mask</a:t>
            </a:r>
            <a:r>
              <a:rPr lang="en-IN" dirty="0"/>
              <a:t>=(QA60&amp;210=0)  AND  (QA60&amp;211=0)Cloud\_Mask = (QA60 \&amp; 2^{10} = 0) \; \text{AND} \; (QA60 \&amp; 2^{11} = 0)</a:t>
            </a:r>
            <a:r>
              <a:rPr lang="en-IN" dirty="0" err="1"/>
              <a:t>Cloud_Mask</a:t>
            </a:r>
            <a:r>
              <a:rPr lang="en-IN" dirty="0"/>
              <a:t>=(QA60&amp;210=0)AND(QA60&amp;211=0) </a:t>
            </a:r>
            <a:r>
              <a:rPr lang="en-IN" b="1" dirty="0"/>
              <a:t>What it is:</a:t>
            </a:r>
            <a:r>
              <a:rPr lang="en-IN" dirty="0"/>
              <a:t> Removes </a:t>
            </a:r>
            <a:r>
              <a:rPr lang="en-IN" b="1" dirty="0"/>
              <a:t>cloud-covered pixels</a:t>
            </a:r>
            <a:r>
              <a:rPr lang="en-IN" dirty="0"/>
              <a:t> from analysis.</a:t>
            </a:r>
          </a:p>
          <a:p>
            <a:r>
              <a:rPr lang="en-IN" b="1" dirty="0"/>
              <a:t>Bands used:</a:t>
            </a:r>
            <a:r>
              <a:rPr lang="en-IN" dirty="0"/>
              <a:t> QA60 band in Sentinel-2 (quality assessment).</a:t>
            </a:r>
          </a:p>
          <a:p>
            <a:r>
              <a:rPr lang="en-IN" b="1" dirty="0"/>
              <a:t>Explanation:</a:t>
            </a:r>
            <a:endParaRPr lang="en-IN" dirty="0"/>
          </a:p>
          <a:p>
            <a:pPr lvl="1"/>
            <a:r>
              <a:rPr lang="en-IN" dirty="0"/>
              <a:t>Bit 10 (2¹⁰ = 1024) → Cloud mask.</a:t>
            </a:r>
          </a:p>
          <a:p>
            <a:pPr lvl="1"/>
            <a:r>
              <a:rPr lang="en-IN" dirty="0"/>
              <a:t>Bit 11 (2¹¹ = 2048) → Cirrus cloud mask.</a:t>
            </a:r>
          </a:p>
          <a:p>
            <a:r>
              <a:rPr lang="en-IN" b="1" dirty="0"/>
              <a:t>How it works:</a:t>
            </a:r>
            <a:endParaRPr lang="en-IN" dirty="0"/>
          </a:p>
          <a:p>
            <a:pPr lvl="1"/>
            <a:r>
              <a:rPr lang="en-IN" dirty="0"/>
              <a:t>If both are </a:t>
            </a:r>
            <a:r>
              <a:rPr lang="en-IN" b="1" dirty="0"/>
              <a:t>0</a:t>
            </a:r>
            <a:r>
              <a:rPr lang="en-IN" dirty="0"/>
              <a:t>, pixel is cloud-free.</a:t>
            </a:r>
          </a:p>
          <a:p>
            <a:pPr lvl="1"/>
            <a:r>
              <a:rPr lang="en-IN" dirty="0"/>
              <a:t>Otherwise, ignore that pixel.</a:t>
            </a:r>
          </a:p>
          <a:p>
            <a:r>
              <a:rPr lang="en-IN" b="1" dirty="0"/>
              <a:t>How to present:</a:t>
            </a:r>
            <a:endParaRPr lang="en-IN" dirty="0"/>
          </a:p>
          <a:p>
            <a:r>
              <a:rPr lang="en-IN" dirty="0"/>
              <a:t>“Since clouds can hide coastal areas, we apply a cloud-masking formula to ignore cloudy pixels and only </a:t>
            </a:r>
            <a:r>
              <a:rPr lang="en-IN" dirty="0" err="1"/>
              <a:t>analyze</a:t>
            </a:r>
            <a:r>
              <a:rPr lang="en-IN" dirty="0"/>
              <a:t> clear satellite data.”</a:t>
            </a:r>
          </a:p>
          <a:p>
            <a:endParaRPr lang="en-IN" dirty="0"/>
          </a:p>
          <a:p>
            <a:r>
              <a:rPr lang="en-US" dirty="0"/>
              <a:t>We use four key formulas in our AI pipeline: NDVI shows vegetation health, ΔNDVI tracks changes over time, pixel area quantifies how much land or mangroves are lost, and cloud masking ensures only clean data is processed. Together, these make our system accurate and reliable.</a:t>
            </a:r>
            <a:endParaRPr lang="en-IN" dirty="0"/>
          </a:p>
        </p:txBody>
      </p:sp>
      <p:sp>
        <p:nvSpPr>
          <p:cNvPr id="4" name="Slide Number Placeholder 3"/>
          <p:cNvSpPr>
            <a:spLocks noGrp="1"/>
          </p:cNvSpPr>
          <p:nvPr>
            <p:ph type="sldNum" sz="quarter" idx="5"/>
          </p:nvPr>
        </p:nvSpPr>
        <p:spPr/>
        <p:txBody>
          <a:bodyPr/>
          <a:lstStyle/>
          <a:p>
            <a:fld id="{A89C7E07-3C67-C64C-8DA0-0404F6303970}" type="slidenum">
              <a:rPr lang="en-US" smtClean="0"/>
              <a:t>7</a:t>
            </a:fld>
            <a:endParaRPr lang="en-US" dirty="0"/>
          </a:p>
        </p:txBody>
      </p:sp>
    </p:spTree>
    <p:extLst>
      <p:ext uri="{BB962C8B-B14F-4D97-AF65-F5344CB8AC3E}">
        <p14:creationId xmlns:p14="http://schemas.microsoft.com/office/powerpoint/2010/main" val="687782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Again the tech stack , very moder, precise, </a:t>
            </a:r>
            <a:r>
              <a:rPr lang="en-IN" dirty="0" err="1"/>
              <a:t>conscise</a:t>
            </a:r>
            <a:r>
              <a:rPr lang="en-IN" dirty="0"/>
              <a:t>, Highly Scalable</a:t>
            </a:r>
            <a:r>
              <a:rPr lang="en-US" dirty="0"/>
              <a:t>: </a:t>
            </a:r>
            <a:r>
              <a:rPr lang="en-US" i="1" dirty="0"/>
              <a:t>“Enterprise-grade, 99.7% uptime, alerts in &lt;15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Now lets walk </a:t>
            </a:r>
            <a:r>
              <a:rPr lang="en-US" i="1" dirty="0" err="1"/>
              <a:t>thorugh</a:t>
            </a:r>
            <a:r>
              <a:rPr lang="en-US" i="1" dirty="0"/>
              <a:t> demo video to help us know better how things are grounded.</a:t>
            </a:r>
            <a:endParaRPr lang="en-US" dirty="0"/>
          </a:p>
          <a:p>
            <a:endParaRPr lang="en-IN" dirty="0"/>
          </a:p>
        </p:txBody>
      </p:sp>
      <p:sp>
        <p:nvSpPr>
          <p:cNvPr id="4" name="Slide Number Placeholder 3"/>
          <p:cNvSpPr>
            <a:spLocks noGrp="1"/>
          </p:cNvSpPr>
          <p:nvPr>
            <p:ph type="sldNum" sz="quarter" idx="5"/>
          </p:nvPr>
        </p:nvSpPr>
        <p:spPr/>
        <p:txBody>
          <a:bodyPr/>
          <a:lstStyle/>
          <a:p>
            <a:fld id="{A89C7E07-3C67-C64C-8DA0-0404F6303970}" type="slidenum">
              <a:rPr lang="en-US" smtClean="0"/>
              <a:t>8</a:t>
            </a:fld>
            <a:endParaRPr lang="en-US" dirty="0"/>
          </a:p>
        </p:txBody>
      </p:sp>
    </p:spTree>
    <p:extLst>
      <p:ext uri="{BB962C8B-B14F-4D97-AF65-F5344CB8AC3E}">
        <p14:creationId xmlns:p14="http://schemas.microsoft.com/office/powerpoint/2010/main" val="3801463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7500F-A8C4-EE19-ABAB-7E2E46A02F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F2EB03-0A15-05B3-8132-E6B82A6423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BDF6AF-0ED5-EEB1-53EF-8F0A1CD4A4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644A29-C17A-90BE-EF5F-0F4B0F783603}"/>
              </a:ext>
            </a:extLst>
          </p:cNvPr>
          <p:cNvSpPr>
            <a:spLocks noGrp="1"/>
          </p:cNvSpPr>
          <p:nvPr>
            <p:ph type="sldNum" sz="quarter" idx="5"/>
          </p:nvPr>
        </p:nvSpPr>
        <p:spPr/>
        <p:txBody>
          <a:bodyPr/>
          <a:lstStyle/>
          <a:p>
            <a:fld id="{A89C7E07-3C67-C64C-8DA0-0404F6303970}" type="slidenum">
              <a:rPr lang="en-US" smtClean="0"/>
              <a:t>9</a:t>
            </a:fld>
            <a:endParaRPr lang="en-US" dirty="0"/>
          </a:p>
        </p:txBody>
      </p:sp>
    </p:spTree>
    <p:extLst>
      <p:ext uri="{BB962C8B-B14F-4D97-AF65-F5344CB8AC3E}">
        <p14:creationId xmlns:p14="http://schemas.microsoft.com/office/powerpoint/2010/main" val="16388702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9C7E07-3C67-C64C-8DA0-0404F6303970}" type="slidenum">
              <a:rPr lang="en-US" smtClean="0"/>
              <a:t>10</a:t>
            </a:fld>
            <a:endParaRPr lang="en-US" dirty="0"/>
          </a:p>
        </p:txBody>
      </p:sp>
    </p:spTree>
    <p:extLst>
      <p:ext uri="{BB962C8B-B14F-4D97-AF65-F5344CB8AC3E}">
        <p14:creationId xmlns:p14="http://schemas.microsoft.com/office/powerpoint/2010/main" val="1765923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4132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and Table">
    <p:bg>
      <p:bgPr>
        <a:solidFill>
          <a:schemeClr val="tx1"/>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CF555767-B3D8-BD57-1D42-7F6E1E66892B}"/>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9" name="Freeform 13">
              <a:extLst>
                <a:ext uri="{FF2B5EF4-FFF2-40B4-BE49-F238E27FC236}">
                  <a16:creationId xmlns:a16="http://schemas.microsoft.com/office/drawing/2014/main" id="{BC972B6D-098C-52F6-E990-52623B368FB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5" name="Freeform 14">
              <a:extLst>
                <a:ext uri="{FF2B5EF4-FFF2-40B4-BE49-F238E27FC236}">
                  <a16:creationId xmlns:a16="http://schemas.microsoft.com/office/drawing/2014/main" id="{3F0D3EE3-9A8C-531D-1EEE-1AFAB9F3BCA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7" name="Freeform 15">
              <a:extLst>
                <a:ext uri="{FF2B5EF4-FFF2-40B4-BE49-F238E27FC236}">
                  <a16:creationId xmlns:a16="http://schemas.microsoft.com/office/drawing/2014/main" id="{A2BE192C-1768-890B-EC1B-5ED6E1F8259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3661409" y="4661717"/>
            <a:ext cx="7936230" cy="138076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3670935"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584005"/>
            <a:ext cx="2825115" cy="3999060"/>
          </a:xfrm>
        </p:spPr>
        <p:txBody>
          <a:bodyPr lIns="0" tIns="274320">
            <a:normAutofit/>
          </a:bodyPr>
          <a:lstStyle>
            <a:lvl1pPr marL="0" indent="0">
              <a:spcBef>
                <a:spcPts val="1800"/>
              </a:spcBef>
              <a:buFont typeface="Arial" panose="020B0604020202020204" pitchFamily="34" charset="0"/>
              <a:buNone/>
              <a:defRPr sz="2000"/>
            </a:lvl1pPr>
            <a:lvl2pPr marL="457200" indent="0">
              <a:spcBef>
                <a:spcPts val="1800"/>
              </a:spcBef>
              <a:buNone/>
              <a:defRPr sz="2000"/>
            </a:lvl2pPr>
            <a:lvl3pPr marL="914400" indent="0">
              <a:spcBef>
                <a:spcPts val="1800"/>
              </a:spcBef>
              <a:buNone/>
              <a:defRPr sz="2000"/>
            </a:lvl3pPr>
            <a:lvl4pPr marL="1371600" indent="0">
              <a:spcBef>
                <a:spcPts val="1800"/>
              </a:spcBef>
              <a:buNone/>
              <a:defRPr sz="2000"/>
            </a:lvl4pPr>
            <a:lvl5pPr marL="1828800" indent="0">
              <a:spcBef>
                <a:spcPts val="1800"/>
              </a:spcBef>
              <a:buNone/>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3670934" y="584005"/>
            <a:ext cx="7926705" cy="399906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2244329111"/>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198408"/>
            <a:ext cx="10972800" cy="1574317"/>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6" name="Content Placeholder 5">
            <a:extLst>
              <a:ext uri="{FF2B5EF4-FFF2-40B4-BE49-F238E27FC236}">
                <a16:creationId xmlns:a16="http://schemas.microsoft.com/office/drawing/2014/main" id="{5BCAAA28-C292-C527-AD35-90836B8BB978}"/>
              </a:ext>
            </a:extLst>
          </p:cNvPr>
          <p:cNvSpPr>
            <a:spLocks noGrp="1"/>
          </p:cNvSpPr>
          <p:nvPr>
            <p:ph sz="quarter" idx="13" hasCustomPrompt="1"/>
          </p:nvPr>
        </p:nvSpPr>
        <p:spPr>
          <a:xfrm>
            <a:off x="595523" y="2676525"/>
            <a:ext cx="5746750" cy="3597470"/>
          </a:xfrm>
        </p:spPr>
        <p:txBody>
          <a:bodyPr lIns="0">
            <a:normAutofit/>
          </a:bodyPr>
          <a:lstStyle>
            <a:lvl1pPr marL="0" indent="0">
              <a:spcBef>
                <a:spcPts val="1800"/>
              </a:spcBef>
              <a:buNone/>
              <a:defRPr sz="2000"/>
            </a:lvl1pPr>
            <a:lvl2pPr>
              <a:spcBef>
                <a:spcPts val="6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7620000" y="2676525"/>
            <a:ext cx="3947160" cy="3597470"/>
          </a:xfrm>
        </p:spPr>
        <p:txBody>
          <a:bodyPr lIns="0">
            <a:normAutofit/>
          </a:bodyPr>
          <a:lstStyle>
            <a:lvl1pPr marL="342900" indent="-342900">
              <a:spcBef>
                <a:spcPts val="1800"/>
              </a:spcBef>
              <a:buFont typeface="Arial" panose="020B0604020202020204" pitchFamily="34" charset="0"/>
              <a:buChar char="•"/>
              <a:defRPr sz="2000"/>
            </a:lvl1pPr>
            <a:lvl2pPr>
              <a:spcBef>
                <a:spcPts val="1800"/>
              </a:spcBef>
              <a:defRPr sz="2000"/>
            </a:lvl2pPr>
            <a:lvl3pPr>
              <a:spcBef>
                <a:spcPts val="1800"/>
              </a:spcBef>
              <a:defRPr sz="2000"/>
            </a:lvl3pPr>
            <a:lvl4pPr>
              <a:spcBef>
                <a:spcPts val="1800"/>
              </a:spcBef>
              <a:defRPr sz="2000"/>
            </a:lvl4pPr>
            <a:lvl5pPr>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Tree>
    <p:extLst>
      <p:ext uri="{BB962C8B-B14F-4D97-AF65-F5344CB8AC3E}">
        <p14:creationId xmlns:p14="http://schemas.microsoft.com/office/powerpoint/2010/main" val="649744719"/>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02400"/>
            <a:ext cx="10972800" cy="1570325"/>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9" name="Table Placeholder 2">
            <a:extLst>
              <a:ext uri="{FF2B5EF4-FFF2-40B4-BE49-F238E27FC236}">
                <a16:creationId xmlns:a16="http://schemas.microsoft.com/office/drawing/2014/main" id="{1506B022-475A-6647-98FF-D5C319A0C7C4}"/>
              </a:ext>
            </a:extLst>
          </p:cNvPr>
          <p:cNvSpPr>
            <a:spLocks noGrp="1"/>
          </p:cNvSpPr>
          <p:nvPr>
            <p:ph type="tbl" sz="quarter" idx="10"/>
          </p:nvPr>
        </p:nvSpPr>
        <p:spPr>
          <a:xfrm>
            <a:off x="594360" y="2628629"/>
            <a:ext cx="10972800" cy="3636740"/>
          </a:xfrm>
        </p:spPr>
        <p:txBody>
          <a:bodyPr>
            <a:noAutofit/>
          </a:bodyPr>
          <a:lstStyle>
            <a:lvl1pPr>
              <a:defRPr/>
            </a:lvl1pPr>
          </a:lstStyle>
          <a:p>
            <a:r>
              <a:rPr lang="en-US"/>
              <a:t>Click icon to add table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410957"/>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id="{58B149C6-5AAC-B8E5-5411-EA38821F6754}"/>
              </a:ext>
              <a:ext uri="{C183D7F6-B498-43B3-948B-1728B52AA6E4}">
                <adec:decorative xmlns:adec="http://schemas.microsoft.com/office/drawing/2017/decorative"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06C6F65-35CD-D64B-992A-0C1C1E00384D}"/>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7" name="AutoShape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8" name="Freeform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9" name="Freeform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0" name="Freeform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2" name="Title 1">
            <a:extLst>
              <a:ext uri="{FF2B5EF4-FFF2-40B4-BE49-F238E27FC236}">
                <a16:creationId xmlns:a16="http://schemas.microsoft.com/office/drawing/2014/main" id="{39F93F26-ED5C-E74E-BFBD-E3054DC1B9C1}"/>
              </a:ext>
            </a:extLst>
          </p:cNvPr>
          <p:cNvSpPr>
            <a:spLocks noGrp="1"/>
          </p:cNvSpPr>
          <p:nvPr>
            <p:ph type="title" hasCustomPrompt="1"/>
          </p:nvPr>
        </p:nvSpPr>
        <p:spPr>
          <a:xfrm>
            <a:off x="594360" y="189572"/>
            <a:ext cx="6787747" cy="1593507"/>
          </a:xfrm>
          <a:prstGeom prst="rect">
            <a:avLst/>
          </a:prstGeom>
        </p:spPr>
        <p:txBody>
          <a:bodyPr lIns="0" tIns="0" rIns="0" bIns="0" anchor="b" anchorCtr="0">
            <a:noAutofit/>
          </a:bodyPr>
          <a:lstStyle>
            <a:lvl1pPr>
              <a:defRPr sz="4400" b="1" i="0" spc="50" baseline="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186153BD-9D2B-47EB-3553-1D3F6663B2A3}"/>
              </a:ext>
            </a:extLst>
          </p:cNvPr>
          <p:cNvSpPr>
            <a:spLocks noGrp="1"/>
          </p:cNvSpPr>
          <p:nvPr>
            <p:ph sz="quarter" idx="13" hasCustomPrompt="1"/>
          </p:nvPr>
        </p:nvSpPr>
        <p:spPr>
          <a:xfrm>
            <a:off x="594359" y="2281918"/>
            <a:ext cx="6787747" cy="3708517"/>
          </a:xfrm>
        </p:spPr>
        <p:txBody>
          <a:bodyPr lIns="0" tIns="228600" rIns="0" bIns="0">
            <a:normAutofit/>
          </a:bodyPr>
          <a:lstStyle>
            <a:lvl1pPr marL="283464" indent="-283464">
              <a:lnSpc>
                <a:spcPct val="80000"/>
              </a:lnSpc>
              <a:spcBef>
                <a:spcPts val="2200"/>
              </a:spcBef>
              <a:buFont typeface="Arial" panose="020B0604020202020204" pitchFamily="34" charset="0"/>
              <a:buChar char="•"/>
              <a:defRPr lang="en-US" sz="2400" b="1" i="0" kern="1200" dirty="0">
                <a:solidFill>
                  <a:schemeClr val="tx2">
                    <a:lumMod val="75000"/>
                  </a:schemeClr>
                </a:solidFill>
                <a:latin typeface="+mn-lt"/>
                <a:ea typeface="+mn-ea"/>
                <a:cs typeface="+mn-cs"/>
              </a:defRPr>
            </a:lvl1pPr>
            <a:lvl2pPr indent="-283464">
              <a:spcBef>
                <a:spcPts val="6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3" name="Slide Number Placeholder 42">
            <a:extLst>
              <a:ext uri="{FF2B5EF4-FFF2-40B4-BE49-F238E27FC236}">
                <a16:creationId xmlns:a16="http://schemas.microsoft.com/office/drawing/2014/main" id="{D80CCC8F-9CF1-9621-04EB-DFA68FEE42D2}"/>
              </a:ext>
            </a:extLst>
          </p:cNvPr>
          <p:cNvSpPr>
            <a:spLocks noGrp="1"/>
          </p:cNvSpPr>
          <p:nvPr>
            <p:ph type="sldNum" sz="quarter" idx="26"/>
          </p:nvPr>
        </p:nvSpPr>
        <p:spPr/>
        <p:txBody>
          <a:bodyPr/>
          <a:lstStyle/>
          <a:p>
            <a:fld id="{294A09A9-5501-47C1-A89A-A340965A2BE2}" type="slidenum">
              <a:rPr lang="en-US" smtClean="0"/>
              <a:pPr/>
              <a:t>‹#›</a:t>
            </a:fld>
            <a:endParaRPr lang="en-US" dirty="0">
              <a:latin typeface="+mn-lt"/>
            </a:endParaRPr>
          </a:p>
        </p:txBody>
      </p:sp>
      <p:sp>
        <p:nvSpPr>
          <p:cNvPr id="42" name="Date Placeholder 41">
            <a:extLst>
              <a:ext uri="{FF2B5EF4-FFF2-40B4-BE49-F238E27FC236}">
                <a16:creationId xmlns:a16="http://schemas.microsoft.com/office/drawing/2014/main" id="{29CE2856-DB8F-5603-C085-74C70560FAC8}"/>
              </a:ext>
            </a:extLst>
          </p:cNvPr>
          <p:cNvSpPr>
            <a:spLocks noGrp="1"/>
          </p:cNvSpPr>
          <p:nvPr>
            <p:ph type="dt" sz="half" idx="25"/>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979826C1-7A52-DA25-F422-EE62DED7D1B6}"/>
              </a:ext>
              <a:ext uri="{C183D7F6-B498-43B3-948B-1728B52AA6E4}">
                <adec:decorative xmlns:adec="http://schemas.microsoft.com/office/drawing/2017/decorative" val="1"/>
              </a:ext>
            </a:extLst>
          </p:cNvPr>
          <p:cNvCxnSpPr>
            <a:cxnSpLocks/>
          </p:cNvCxnSpPr>
          <p:nvPr userDrawn="1"/>
        </p:nvCxnSpPr>
        <p:spPr>
          <a:xfrm>
            <a:off x="594360" y="2148840"/>
            <a:ext cx="2130552" cy="0"/>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18089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3"/>
        </a:solidFill>
        <a:effectLst/>
      </p:bgPr>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79D0555-EBDC-B53A-212D-A5921795FEC8}"/>
              </a:ext>
            </a:extLst>
          </p:cNvPr>
          <p:cNvSpPr>
            <a:spLocks noGrp="1"/>
          </p:cNvSpPr>
          <p:nvPr>
            <p:ph type="pic" sz="quarter" idx="13"/>
          </p:nvPr>
        </p:nvSpPr>
        <p:spPr>
          <a:xfrm>
            <a:off x="0" y="0"/>
            <a:ext cx="12192000" cy="6880543"/>
          </a:xfrm>
          <a:custGeom>
            <a:avLst/>
            <a:gdLst>
              <a:gd name="connsiteX0" fmla="*/ 6309360 w 12192000"/>
              <a:gd name="connsiteY0" fmla="*/ 3951843 h 6880543"/>
              <a:gd name="connsiteX1" fmla="*/ 6309360 w 12192000"/>
              <a:gd name="connsiteY1" fmla="*/ 4052427 h 6880543"/>
              <a:gd name="connsiteX2" fmla="*/ 8442960 w 12192000"/>
              <a:gd name="connsiteY2" fmla="*/ 4052427 h 6880543"/>
              <a:gd name="connsiteX3" fmla="*/ 8442960 w 12192000"/>
              <a:gd name="connsiteY3" fmla="*/ 3951843 h 6880543"/>
              <a:gd name="connsiteX4" fmla="*/ 0 w 12192000"/>
              <a:gd name="connsiteY4" fmla="*/ 0 h 6880543"/>
              <a:gd name="connsiteX5" fmla="*/ 12192000 w 12192000"/>
              <a:gd name="connsiteY5" fmla="*/ 0 h 6880543"/>
              <a:gd name="connsiteX6" fmla="*/ 12192000 w 12192000"/>
              <a:gd name="connsiteY6" fmla="*/ 6880543 h 6880543"/>
              <a:gd name="connsiteX7" fmla="*/ 0 w 12192000"/>
              <a:gd name="connsiteY7" fmla="*/ 6880543 h 688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80543">
                <a:moveTo>
                  <a:pt x="6309360" y="3951843"/>
                </a:moveTo>
                <a:lnTo>
                  <a:pt x="6309360" y="4052427"/>
                </a:lnTo>
                <a:lnTo>
                  <a:pt x="8442960" y="4052427"/>
                </a:lnTo>
                <a:lnTo>
                  <a:pt x="8442960" y="3951843"/>
                </a:lnTo>
                <a:close/>
                <a:moveTo>
                  <a:pt x="0" y="0"/>
                </a:moveTo>
                <a:lnTo>
                  <a:pt x="12192000" y="0"/>
                </a:lnTo>
                <a:lnTo>
                  <a:pt x="12192000" y="6880543"/>
                </a:lnTo>
                <a:lnTo>
                  <a:pt x="0" y="6880543"/>
                </a:lnTo>
                <a:close/>
              </a:path>
            </a:pathLst>
          </a:custGeom>
        </p:spPr>
        <p:txBody>
          <a:bodyPr wrap="square" tIns="182880">
            <a:noAutofit/>
          </a:bodyPr>
          <a:lstStyle>
            <a:lvl1pPr marL="0" indent="0" algn="ctr">
              <a:buNone/>
              <a:defRPr sz="2000">
                <a:solidFill>
                  <a:schemeClr val="tx1"/>
                </a:solidFill>
              </a:defRPr>
            </a:lvl1pPr>
          </a:lstStyle>
          <a:p>
            <a:r>
              <a:rPr lang="en-US"/>
              <a:t>Click icon to add picture</a:t>
            </a:r>
            <a:endParaRPr lang="en-US" dirty="0"/>
          </a:p>
        </p:txBody>
      </p:sp>
      <p:sp>
        <p:nvSpPr>
          <p:cNvPr id="18" name="Title 1">
            <a:extLst>
              <a:ext uri="{FF2B5EF4-FFF2-40B4-BE49-F238E27FC236}">
                <a16:creationId xmlns:a16="http://schemas.microsoft.com/office/drawing/2014/main" id="{8D492973-78E3-D34E-835E-CF2D4517016D}"/>
              </a:ext>
            </a:extLst>
          </p:cNvPr>
          <p:cNvSpPr>
            <a:spLocks noGrp="1"/>
          </p:cNvSpPr>
          <p:nvPr>
            <p:ph type="title" hasCustomPrompt="1"/>
          </p:nvPr>
        </p:nvSpPr>
        <p:spPr>
          <a:xfrm>
            <a:off x="6309359" y="444933"/>
            <a:ext cx="5477479" cy="3291840"/>
          </a:xfrm>
          <a:prstGeom prst="rect">
            <a:avLst/>
          </a:prstGeom>
        </p:spPr>
        <p:txBody>
          <a:bodyPr lIns="0" tIns="0" rIns="0" bIns="0" anchor="b" anchorCtr="0">
            <a:noAutofit/>
          </a:bodyPr>
          <a:lstStyle>
            <a:lvl1pPr>
              <a:defRPr sz="6000" b="1" i="0" baseline="0">
                <a:solidFill>
                  <a:schemeClr val="tx1"/>
                </a:solidFill>
                <a:latin typeface="+mj-lt"/>
              </a:defRPr>
            </a:lvl1pPr>
          </a:lstStyle>
          <a:p>
            <a:r>
              <a:rPr lang="en-US" dirty="0"/>
              <a:t>Click to add title </a:t>
            </a:r>
          </a:p>
        </p:txBody>
      </p:sp>
      <p:sp>
        <p:nvSpPr>
          <p:cNvPr id="7" name="Rectangle 6">
            <a:extLst>
              <a:ext uri="{FF2B5EF4-FFF2-40B4-BE49-F238E27FC236}">
                <a16:creationId xmlns:a16="http://schemas.microsoft.com/office/drawing/2014/main" id="{D96BA398-1ED2-1FCA-63B9-8915A8C7A524}"/>
              </a:ext>
              <a:ext uri="{C183D7F6-B498-43B3-948B-1728B52AA6E4}">
                <adec:decorative xmlns:adec="http://schemas.microsoft.com/office/drawing/2017/decorative" val="1"/>
              </a:ext>
            </a:extLst>
          </p:cNvPr>
          <p:cNvSpPr/>
          <p:nvPr userDrawn="1"/>
        </p:nvSpPr>
        <p:spPr>
          <a:xfrm>
            <a:off x="6309360" y="3951843"/>
            <a:ext cx="2133600" cy="100584"/>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9169562"/>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299835" y="43052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sp>
        <p:nvSpPr>
          <p:cNvPr id="6" name="Picture Placeholder 5">
            <a:extLst>
              <a:ext uri="{FF2B5EF4-FFF2-40B4-BE49-F238E27FC236}">
                <a16:creationId xmlns:a16="http://schemas.microsoft.com/office/drawing/2014/main" id="{A9973BC6-F6E5-0B3B-C8AB-0AC4020D4E8B}"/>
              </a:ext>
            </a:extLst>
          </p:cNvPr>
          <p:cNvSpPr>
            <a:spLocks noGrp="1"/>
          </p:cNvSpPr>
          <p:nvPr>
            <p:ph type="pic" sz="quarter" idx="12"/>
          </p:nvPr>
        </p:nvSpPr>
        <p:spPr>
          <a:xfrm>
            <a:off x="0" y="-11113"/>
            <a:ext cx="5791200" cy="6880226"/>
          </a:xfrm>
        </p:spPr>
        <p:txBody>
          <a:bodyPr>
            <a:normAutofit/>
          </a:bodyPr>
          <a:lstStyle>
            <a:lvl1pPr marL="0" indent="0" algn="ctr">
              <a:buNone/>
              <a:defRPr sz="2000"/>
            </a:lvl1pPr>
          </a:lstStyle>
          <a:p>
            <a:r>
              <a:rPr lang="en-US"/>
              <a:t>Click icon to add picture</a:t>
            </a:r>
            <a:endParaRPr lang="en-US" dirty="0"/>
          </a:p>
        </p:txBody>
      </p: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299835" y="456860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7" name="Straight Connector 6">
            <a:extLst>
              <a:ext uri="{FF2B5EF4-FFF2-40B4-BE49-F238E27FC236}">
                <a16:creationId xmlns:a16="http://schemas.microsoft.com/office/drawing/2014/main" id="{29169ED6-4B82-6844-119F-AC15CDF2D3E5}"/>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8791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mmary 2">
    <p:bg>
      <p:bgPr>
        <a:solidFill>
          <a:schemeClr val="tx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57F1500-1A16-D1EF-4F0C-030852B291FC}"/>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grpSp>
        <p:nvGrpSpPr>
          <p:cNvPr id="10" name="Group 9">
            <a:extLst>
              <a:ext uri="{FF2B5EF4-FFF2-40B4-BE49-F238E27FC236}">
                <a16:creationId xmlns:a16="http://schemas.microsoft.com/office/drawing/2014/main" id="{2D07A0BE-3890-193E-9439-F294E61A71B9}"/>
              </a:ext>
              <a:ext uri="{C183D7F6-B498-43B3-948B-1728B52AA6E4}">
                <adec:decorative xmlns:adec="http://schemas.microsoft.com/office/drawing/2017/decorative" val="1"/>
              </a:ext>
            </a:extLst>
          </p:cNvPr>
          <p:cNvGrpSpPr>
            <a:grpSpLocks/>
          </p:cNvGrpSpPr>
          <p:nvPr userDrawn="1"/>
        </p:nvGrpSpPr>
        <p:grpSpPr bwMode="auto">
          <a:xfrm rot="16200000" flipV="1">
            <a:off x="0" y="3900132"/>
            <a:ext cx="2959226" cy="2959226"/>
            <a:chOff x="0" y="12289"/>
            <a:chExt cx="3550" cy="3551"/>
          </a:xfrm>
        </p:grpSpPr>
        <p:sp>
          <p:nvSpPr>
            <p:cNvPr id="11" name="Freeform 19">
              <a:extLst>
                <a:ext uri="{FF2B5EF4-FFF2-40B4-BE49-F238E27FC236}">
                  <a16:creationId xmlns:a16="http://schemas.microsoft.com/office/drawing/2014/main" id="{C05217ED-C258-E6CE-BA7F-28A6EA41BCD3}"/>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20">
              <a:extLst>
                <a:ext uri="{FF2B5EF4-FFF2-40B4-BE49-F238E27FC236}">
                  <a16:creationId xmlns:a16="http://schemas.microsoft.com/office/drawing/2014/main" id="{F3E11A1F-14DD-BA35-D7D7-4D4ADEAA348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21">
              <a:extLst>
                <a:ext uri="{FF2B5EF4-FFF2-40B4-BE49-F238E27FC236}">
                  <a16:creationId xmlns:a16="http://schemas.microsoft.com/office/drawing/2014/main" id="{F14541B0-973F-7E21-1019-D2FB83C8C0D0}"/>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32" name="Title 1">
            <a:extLst>
              <a:ext uri="{FF2B5EF4-FFF2-40B4-BE49-F238E27FC236}">
                <a16:creationId xmlns:a16="http://schemas.microsoft.com/office/drawing/2014/main" id="{467E05B6-B7CB-1E4F-96BA-4B8CFE8B63D9}"/>
              </a:ext>
            </a:extLst>
          </p:cNvPr>
          <p:cNvSpPr>
            <a:spLocks noGrp="1"/>
          </p:cNvSpPr>
          <p:nvPr>
            <p:ph type="title" hasCustomPrompt="1"/>
          </p:nvPr>
        </p:nvSpPr>
        <p:spPr>
          <a:xfrm>
            <a:off x="594360" y="102875"/>
            <a:ext cx="10873740" cy="1680205"/>
          </a:xfrm>
          <a:prstGeom prst="rect">
            <a:avLst/>
          </a:prstGeom>
        </p:spPr>
        <p:txBody>
          <a:bodyPr lIns="0" tIns="0" rIns="0" bIns="0" anchor="b" anchorCtr="0">
            <a:noAutofit/>
          </a:bodyPr>
          <a:lstStyle>
            <a:lvl1pPr>
              <a:defRPr sz="4400" b="1" i="0">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6FE0DC0-B0D7-F4D6-8038-177AD7A8C211}"/>
              </a:ext>
            </a:extLst>
          </p:cNvPr>
          <p:cNvSpPr>
            <a:spLocks noGrp="1"/>
          </p:cNvSpPr>
          <p:nvPr>
            <p:ph sz="quarter" idx="13" hasCustomPrompt="1"/>
          </p:nvPr>
        </p:nvSpPr>
        <p:spPr>
          <a:xfrm>
            <a:off x="3657600" y="2282008"/>
            <a:ext cx="7810500" cy="3699328"/>
          </a:xfrm>
        </p:spPr>
        <p:txBody>
          <a:bodyPr lIns="0" tIns="228600" rIns="0" bIns="0">
            <a:normAutofit/>
          </a:bodyPr>
          <a:lstStyle>
            <a:lvl1pPr marL="283464" indent="-283464">
              <a:spcBef>
                <a:spcPts val="1800"/>
              </a:spcBef>
              <a:buFont typeface="Arial" panose="020B0604020202020204" pitchFamily="34" charset="0"/>
              <a:buChar char="•"/>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7ED58739-4346-5104-B1AC-89ED035912AF}"/>
              </a:ext>
            </a:extLst>
          </p:cNvPr>
          <p:cNvSpPr>
            <a:spLocks noGrp="1"/>
          </p:cNvSpPr>
          <p:nvPr>
            <p:ph type="sldNum" sz="quarter" idx="22"/>
          </p:nvPr>
        </p:nvSpPr>
        <p:spPr/>
        <p:txBody>
          <a:bodyPr/>
          <a:lstStyle/>
          <a:p>
            <a:fld id="{294A09A9-5501-47C1-A89A-A340965A2BE2}" type="slidenum">
              <a:rPr lang="en-US" smtClean="0"/>
              <a:pPr/>
              <a:t>‹#›</a:t>
            </a:fld>
            <a:endParaRPr lang="en-US" dirty="0">
              <a:latin typeface="+mn-lt"/>
            </a:endParaRPr>
          </a:p>
        </p:txBody>
      </p:sp>
      <p:sp>
        <p:nvSpPr>
          <p:cNvPr id="5" name="Date Placeholder 4">
            <a:extLst>
              <a:ext uri="{FF2B5EF4-FFF2-40B4-BE49-F238E27FC236}">
                <a16:creationId xmlns:a16="http://schemas.microsoft.com/office/drawing/2014/main" id="{E9272B8D-F380-9F1A-C8E6-BDD2352B1763}"/>
              </a:ext>
            </a:extLst>
          </p:cNvPr>
          <p:cNvSpPr>
            <a:spLocks noGrp="1"/>
          </p:cNvSpPr>
          <p:nvPr>
            <p:ph type="dt" sz="half" idx="21"/>
          </p:nvPr>
        </p:nvSpPr>
        <p:spPr/>
        <p:txBody>
          <a:bodyPr/>
          <a:lstStyle/>
          <a:p>
            <a:endParaRPr lang="en-US" dirty="0">
              <a:latin typeface="+mn-lt"/>
            </a:endParaRPr>
          </a:p>
        </p:txBody>
      </p:sp>
    </p:spTree>
    <p:extLst>
      <p:ext uri="{BB962C8B-B14F-4D97-AF65-F5344CB8AC3E}">
        <p14:creationId xmlns:p14="http://schemas.microsoft.com/office/powerpoint/2010/main" val="140296414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id="{C26C18C3-ED25-DD4B-BA72-24932D54DE37}"/>
              </a:ext>
              <a:ext uri="{C183D7F6-B498-43B3-948B-1728B52AA6E4}">
                <adec:decorative xmlns:adec="http://schemas.microsoft.com/office/drawing/2017/decorative"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1" name="Freeform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2" name="Freeform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cxnSp>
        <p:nvCxnSpPr>
          <p:cNvPr id="13" name="Straight Connector 12">
            <a:extLst>
              <a:ext uri="{FF2B5EF4-FFF2-40B4-BE49-F238E27FC236}">
                <a16:creationId xmlns:a16="http://schemas.microsoft.com/office/drawing/2014/main" id="{A69706A2-3726-FE4E-B923-E75D48597816}"/>
              </a:ext>
              <a:ext uri="{C183D7F6-B498-43B3-948B-1728B52AA6E4}">
                <adec:decorative xmlns:adec="http://schemas.microsoft.com/office/drawing/2017/decorative"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2">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97D5AF2-684A-4A8D-3D82-B57D7AC44677}"/>
              </a:ext>
              <a:ext uri="{C183D7F6-B498-43B3-948B-1728B52AA6E4}">
                <adec:decorative xmlns:adec="http://schemas.microsoft.com/office/drawing/2017/decorative" val="1"/>
              </a:ext>
            </a:extLst>
          </p:cNvPr>
          <p:cNvGrpSpPr>
            <a:grpSpLocks/>
          </p:cNvGrpSpPr>
          <p:nvPr userDrawn="1"/>
        </p:nvGrpSpPr>
        <p:grpSpPr bwMode="auto">
          <a:xfrm rot="10800000">
            <a:off x="8870040" y="0"/>
            <a:ext cx="3325208" cy="3325208"/>
            <a:chOff x="0" y="12289"/>
            <a:chExt cx="3550" cy="3551"/>
          </a:xfrm>
        </p:grpSpPr>
        <p:sp>
          <p:nvSpPr>
            <p:cNvPr id="12" name="Freeform 4">
              <a:extLst>
                <a:ext uri="{FF2B5EF4-FFF2-40B4-BE49-F238E27FC236}">
                  <a16:creationId xmlns:a16="http://schemas.microsoft.com/office/drawing/2014/main" id="{8CF5F650-F8F0-F4FE-44DA-1F14ADE428B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5">
              <a:extLst>
                <a:ext uri="{FF2B5EF4-FFF2-40B4-BE49-F238E27FC236}">
                  <a16:creationId xmlns:a16="http://schemas.microsoft.com/office/drawing/2014/main" id="{18870924-E47D-404F-59B5-BD1C58F7B04C}"/>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7">
              <a:extLst>
                <a:ext uri="{FF2B5EF4-FFF2-40B4-BE49-F238E27FC236}">
                  <a16:creationId xmlns:a16="http://schemas.microsoft.com/office/drawing/2014/main" id="{80806A65-E4FC-2F52-65B3-CC181E620C29}"/>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94360" y="278129"/>
            <a:ext cx="9778365" cy="149459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2" name="Content Placeholder 5">
            <a:extLst>
              <a:ext uri="{FF2B5EF4-FFF2-40B4-BE49-F238E27FC236}">
                <a16:creationId xmlns:a16="http://schemas.microsoft.com/office/drawing/2014/main" id="{F14DA3C5-63E4-BAFB-1D68-47F71EEEE538}"/>
              </a:ext>
            </a:extLst>
          </p:cNvPr>
          <p:cNvSpPr>
            <a:spLocks noGrp="1"/>
          </p:cNvSpPr>
          <p:nvPr>
            <p:ph sz="quarter" idx="15" hasCustomPrompt="1"/>
          </p:nvPr>
        </p:nvSpPr>
        <p:spPr>
          <a:xfrm>
            <a:off x="594360"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9436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5">
            <a:extLst>
              <a:ext uri="{FF2B5EF4-FFF2-40B4-BE49-F238E27FC236}">
                <a16:creationId xmlns:a16="http://schemas.microsoft.com/office/drawing/2014/main" id="{BD11386D-847E-8CF5-E56A-42E80A65A089}"/>
              </a:ext>
            </a:extLst>
          </p:cNvPr>
          <p:cNvSpPr>
            <a:spLocks noGrp="1"/>
          </p:cNvSpPr>
          <p:nvPr>
            <p:ph sz="quarter" idx="16" hasCustomPrompt="1"/>
          </p:nvPr>
        </p:nvSpPr>
        <p:spPr>
          <a:xfrm>
            <a:off x="5881898" y="2676525"/>
            <a:ext cx="4490827" cy="3597470"/>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14884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1056953"/>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2E558A9-6DD6-E21D-3A8F-6707E1DD19F1}"/>
              </a:ext>
              <a:ext uri="{C183D7F6-B498-43B3-948B-1728B52AA6E4}">
                <adec:decorative xmlns:adec="http://schemas.microsoft.com/office/drawing/2017/decorative" val="1"/>
              </a:ext>
            </a:extLst>
          </p:cNvPr>
          <p:cNvGrpSpPr/>
          <p:nvPr userDrawn="1"/>
        </p:nvGrpSpPr>
        <p:grpSpPr>
          <a:xfrm>
            <a:off x="6362700" y="0"/>
            <a:ext cx="5829298" cy="3235602"/>
            <a:chOff x="5612972" y="1"/>
            <a:chExt cx="6615961" cy="3672246"/>
          </a:xfrm>
        </p:grpSpPr>
        <p:sp>
          <p:nvSpPr>
            <p:cNvPr id="12" name="AutoShape 24">
              <a:extLst>
                <a:ext uri="{FF2B5EF4-FFF2-40B4-BE49-F238E27FC236}">
                  <a16:creationId xmlns:a16="http://schemas.microsoft.com/office/drawing/2014/main" id="{3FC994E4-318C-1E66-B4E4-8F8FD08E098F}"/>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3" name="Freeform 7">
              <a:extLst>
                <a:ext uri="{FF2B5EF4-FFF2-40B4-BE49-F238E27FC236}">
                  <a16:creationId xmlns:a16="http://schemas.microsoft.com/office/drawing/2014/main" id="{17C00E6B-F625-6D6C-8364-9DD9F3C3628F}"/>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4" name="Freeform 8">
              <a:extLst>
                <a:ext uri="{FF2B5EF4-FFF2-40B4-BE49-F238E27FC236}">
                  <a16:creationId xmlns:a16="http://schemas.microsoft.com/office/drawing/2014/main" id="{C6197B87-4F65-7981-9463-84830CD3687F}"/>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sp>
          <p:nvSpPr>
            <p:cNvPr id="18" name="Freeform 9">
              <a:extLst>
                <a:ext uri="{FF2B5EF4-FFF2-40B4-BE49-F238E27FC236}">
                  <a16:creationId xmlns:a16="http://schemas.microsoft.com/office/drawing/2014/main" id="{86AA517C-7217-D864-B7E7-40984A2880D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anchor="t" anchorCtr="0" upright="1">
              <a:noAutofit/>
            </a:bodyPr>
            <a:lstStyle/>
            <a:p>
              <a:endParaRPr lang="en-US" dirty="0"/>
            </a:p>
          </p:txBody>
        </p:sp>
        <p:sp>
          <p:nvSpPr>
            <p:cNvPr id="19" name="Freeform 10">
              <a:extLst>
                <a:ext uri="{FF2B5EF4-FFF2-40B4-BE49-F238E27FC236}">
                  <a16:creationId xmlns:a16="http://schemas.microsoft.com/office/drawing/2014/main" id="{524013C6-491C-CAA2-5BD6-7C73596711C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dirty="0"/>
            </a:p>
          </p:txBody>
        </p:sp>
      </p:grpSp>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6318885" y="3499667"/>
            <a:ext cx="4939666" cy="2542810"/>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6347460" y="6313170"/>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7" name="Content Placeholder 5">
            <a:extLst>
              <a:ext uri="{FF2B5EF4-FFF2-40B4-BE49-F238E27FC236}">
                <a16:creationId xmlns:a16="http://schemas.microsoft.com/office/drawing/2014/main" id="{8007FA9C-C4D5-89EC-C457-5F329A338E1E}"/>
              </a:ext>
            </a:extLst>
          </p:cNvPr>
          <p:cNvSpPr>
            <a:spLocks noGrp="1"/>
          </p:cNvSpPr>
          <p:nvPr>
            <p:ph sz="quarter" idx="14" hasCustomPrompt="1"/>
          </p:nvPr>
        </p:nvSpPr>
        <p:spPr>
          <a:xfrm>
            <a:off x="603885" y="457201"/>
            <a:ext cx="5198269" cy="2305050"/>
          </a:xfrm>
        </p:spPr>
        <p:txBody>
          <a:bodyPr lIns="0" tIns="274320">
            <a:normAutofit/>
          </a:bodyPr>
          <a:lstStyle>
            <a:lvl1pPr marL="457200" indent="-457200">
              <a:spcBef>
                <a:spcPts val="1800"/>
              </a:spcBef>
              <a:buFont typeface="+mj-lt"/>
              <a:buAutoNum type="arabicPeriod"/>
              <a:defRPr sz="2000"/>
            </a:lvl1pPr>
            <a:lvl2pPr marL="914400" indent="-457200">
              <a:spcBef>
                <a:spcPts val="1800"/>
              </a:spcBef>
              <a:buFont typeface="+mj-lt"/>
              <a:buAutoNum type="alphaLcPeriod"/>
              <a:defRPr sz="2000"/>
            </a:lvl2pPr>
            <a:lvl3pPr marL="1371600" indent="-457200">
              <a:spcBef>
                <a:spcPts val="1800"/>
              </a:spcBef>
              <a:buFont typeface="+mj-lt"/>
              <a:buAutoNum type="arabicParenR"/>
              <a:defRPr sz="2000"/>
            </a:lvl3pPr>
            <a:lvl4pPr marL="1371600" indent="0">
              <a:spcBef>
                <a:spcPts val="1800"/>
              </a:spcBef>
              <a:buFont typeface="+mj-lt"/>
              <a:buNone/>
              <a:defRPr sz="2000"/>
            </a:lvl4pPr>
            <a:lvl5pPr marL="2286000" indent="-457200">
              <a:spcBef>
                <a:spcPts val="1800"/>
              </a:spcBef>
              <a:buFont typeface="+mj-lt"/>
              <a:buAutoNum type="arabicPeriod"/>
              <a:defRPr sz="2000"/>
            </a:lvl5pPr>
          </a:lstStyle>
          <a:p>
            <a:pPr lvl="0"/>
            <a:r>
              <a:rPr lang="en-US" dirty="0"/>
              <a:t>Click to add content</a:t>
            </a:r>
          </a:p>
          <a:p>
            <a:pPr lvl="1"/>
            <a:r>
              <a:rPr lang="en-US" dirty="0"/>
              <a:t>Second level</a:t>
            </a:r>
          </a:p>
          <a:p>
            <a:pPr lvl="2"/>
            <a:r>
              <a:rPr lang="en-US" dirty="0"/>
              <a:t>Third level</a:t>
            </a:r>
          </a:p>
          <a:p>
            <a:pPr lvl="3"/>
            <a:endParaRPr lang="en-US" dirty="0"/>
          </a:p>
        </p:txBody>
      </p:sp>
      <p:sp>
        <p:nvSpPr>
          <p:cNvPr id="2" name="Content Placeholder 5">
            <a:extLst>
              <a:ext uri="{FF2B5EF4-FFF2-40B4-BE49-F238E27FC236}">
                <a16:creationId xmlns:a16="http://schemas.microsoft.com/office/drawing/2014/main" id="{3AC171DA-232D-44C1-6B93-40BACB298F4B}"/>
              </a:ext>
            </a:extLst>
          </p:cNvPr>
          <p:cNvSpPr>
            <a:spLocks noGrp="1"/>
          </p:cNvSpPr>
          <p:nvPr>
            <p:ph sz="quarter" idx="15" hasCustomPrompt="1"/>
          </p:nvPr>
        </p:nvSpPr>
        <p:spPr>
          <a:xfrm>
            <a:off x="594360" y="2810595"/>
            <a:ext cx="5198269" cy="3319513"/>
          </a:xfrm>
        </p:spPr>
        <p:txBody>
          <a:bodyPr lIns="0" tIns="45720" rIns="0" bIns="0">
            <a:normAutofit/>
          </a:bodyPr>
          <a:lstStyle>
            <a:lvl1pPr marL="0" indent="0">
              <a:spcBef>
                <a:spcPts val="1800"/>
              </a:spcBef>
              <a:buFont typeface="Arial" panose="020B0604020202020204" pitchFamily="34" charset="0"/>
              <a:buNone/>
              <a:defRPr sz="2000"/>
            </a:lvl1pPr>
            <a:lvl2pPr marL="283464" indent="-283464">
              <a:spcBef>
                <a:spcPts val="1800"/>
              </a:spcBef>
              <a:defRPr sz="2000"/>
            </a:lvl2pPr>
            <a:lvl3pPr marL="548640" indent="-283464">
              <a:spcBef>
                <a:spcPts val="1800"/>
              </a:spcBef>
              <a:defRPr sz="2000"/>
            </a:lvl3pPr>
            <a:lvl4pPr marL="822960" indent="-283464">
              <a:spcBef>
                <a:spcPts val="1800"/>
              </a:spcBef>
              <a:defRPr sz="2000"/>
            </a:lvl4pPr>
            <a:lvl5pPr marL="1005840"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554606805"/>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Content and Picture">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09B023A-F28F-184D-BA48-3F1C0502AE0A}"/>
              </a:ext>
            </a:extLst>
          </p:cNvPr>
          <p:cNvSpPr>
            <a:spLocks noGrp="1"/>
          </p:cNvSpPr>
          <p:nvPr>
            <p:ph type="title" hasCustomPrompt="1"/>
          </p:nvPr>
        </p:nvSpPr>
        <p:spPr>
          <a:xfrm>
            <a:off x="575310" y="278129"/>
            <a:ext cx="5063490" cy="2354026"/>
          </a:xfrm>
          <a:prstGeom prst="rect">
            <a:avLst/>
          </a:prstGeom>
        </p:spPr>
        <p:txBody>
          <a:bodyPr lIns="0" tIns="0" rIns="0" bIns="0" anchor="b" anchorCtr="0">
            <a:noAutofit/>
          </a:bodyPr>
          <a:lstStyle>
            <a:lvl1pPr>
              <a:defRPr sz="4400" b="1" i="0">
                <a:solidFill>
                  <a:schemeClr val="bg1"/>
                </a:solidFill>
                <a:latin typeface="+mj-lt"/>
              </a:defRPr>
            </a:lvl1pPr>
          </a:lstStyle>
          <a:p>
            <a:r>
              <a:rPr lang="en-US" dirty="0"/>
              <a:t>Click to add title </a:t>
            </a:r>
          </a:p>
        </p:txBody>
      </p:sp>
      <p:sp>
        <p:nvSpPr>
          <p:cNvPr id="3" name="Content Placeholder 5">
            <a:extLst>
              <a:ext uri="{FF2B5EF4-FFF2-40B4-BE49-F238E27FC236}">
                <a16:creationId xmlns:a16="http://schemas.microsoft.com/office/drawing/2014/main" id="{1EF4505D-6803-3813-7738-049963427819}"/>
              </a:ext>
            </a:extLst>
          </p:cNvPr>
          <p:cNvSpPr>
            <a:spLocks noGrp="1"/>
          </p:cNvSpPr>
          <p:nvPr>
            <p:ph sz="quarter" idx="16" hasCustomPrompt="1"/>
          </p:nvPr>
        </p:nvSpPr>
        <p:spPr>
          <a:xfrm>
            <a:off x="594360" y="3279579"/>
            <a:ext cx="5044440" cy="2994415"/>
          </a:xfrm>
        </p:spPr>
        <p:txBody>
          <a:bodyPr lIns="0" tIns="228600" rIns="0" bIns="0">
            <a:normAutofit/>
          </a:bodyPr>
          <a:lstStyle>
            <a:lvl1pPr marL="0" indent="0">
              <a:spcBef>
                <a:spcPts val="1800"/>
              </a:spcBef>
              <a:buFont typeface="Arial" panose="020B0604020202020204" pitchFamily="34" charset="0"/>
              <a:buNone/>
              <a:defRPr sz="2000"/>
            </a:lvl1pPr>
            <a:lvl2pPr indent="-283464">
              <a:spcBef>
                <a:spcPts val="1800"/>
              </a:spcBef>
              <a:defRPr sz="2000"/>
            </a:lvl2pPr>
            <a:lvl3pPr indent="-283464">
              <a:spcBef>
                <a:spcPts val="1800"/>
              </a:spcBef>
              <a:defRPr sz="2000"/>
            </a:lvl3pPr>
            <a:lvl4pPr indent="-283464">
              <a:spcBef>
                <a:spcPts val="1800"/>
              </a:spcBef>
              <a:defRPr sz="2000"/>
            </a:lvl4pPr>
            <a:lvl5pPr indent="-283464">
              <a:spcBef>
                <a:spcPts val="1800"/>
              </a:spcBef>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E66081BA-9135-73B1-DCE5-77FD12431F13}"/>
              </a:ext>
              <a:ext uri="{C183D7F6-B498-43B3-948B-1728B52AA6E4}">
                <adec:decorative xmlns:adec="http://schemas.microsoft.com/office/drawing/2017/decorative" val="1"/>
              </a:ext>
            </a:extLst>
          </p:cNvPr>
          <p:cNvCxnSpPr>
            <a:cxnSpLocks/>
          </p:cNvCxnSpPr>
          <p:nvPr userDrawn="1"/>
        </p:nvCxnSpPr>
        <p:spPr>
          <a:xfrm>
            <a:off x="594360" y="2997459"/>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2" name="Picture Placeholder 11">
            <a:extLst>
              <a:ext uri="{FF2B5EF4-FFF2-40B4-BE49-F238E27FC236}">
                <a16:creationId xmlns:a16="http://schemas.microsoft.com/office/drawing/2014/main" id="{4658637A-5D36-6127-19BC-C203E23FA49F}"/>
              </a:ext>
            </a:extLst>
          </p:cNvPr>
          <p:cNvSpPr>
            <a:spLocks noGrp="1"/>
          </p:cNvSpPr>
          <p:nvPr>
            <p:ph type="pic" sz="quarter" idx="15"/>
          </p:nvPr>
        </p:nvSpPr>
        <p:spPr>
          <a:xfrm>
            <a:off x="6096000" y="0"/>
            <a:ext cx="6118225"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10" name="Slide Number Placeholder 9">
            <a:extLst>
              <a:ext uri="{FF2B5EF4-FFF2-40B4-BE49-F238E27FC236}">
                <a16:creationId xmlns:a16="http://schemas.microsoft.com/office/drawing/2014/main" id="{05D79B4B-A9BD-581F-536E-DE7CF728F84E}"/>
              </a:ext>
            </a:extLst>
          </p:cNvPr>
          <p:cNvSpPr>
            <a:spLocks noGrp="1"/>
          </p:cNvSpPr>
          <p:nvPr>
            <p:ph type="sldNum" sz="quarter" idx="12"/>
          </p:nvPr>
        </p:nvSpPr>
        <p:spPr/>
        <p:txBody>
          <a:bodyPr/>
          <a:lstStyle/>
          <a:p>
            <a:fld id="{294A09A9-5501-47C1-A89A-A340965A2BE2}" type="slidenum">
              <a:rPr lang="en-US" smtClean="0"/>
              <a:pPr/>
              <a:t>‹#›</a:t>
            </a:fld>
            <a:endParaRPr lang="en-US" dirty="0">
              <a:latin typeface="+mn-lt"/>
            </a:endParaRPr>
          </a:p>
        </p:txBody>
      </p:sp>
      <p:sp>
        <p:nvSpPr>
          <p:cNvPr id="8" name="Date Placeholder 7">
            <a:extLst>
              <a:ext uri="{FF2B5EF4-FFF2-40B4-BE49-F238E27FC236}">
                <a16:creationId xmlns:a16="http://schemas.microsoft.com/office/drawing/2014/main" id="{C5EA2E64-5690-A56B-7051-476EC7BADA55}"/>
              </a:ext>
            </a:extLst>
          </p:cNvPr>
          <p:cNvSpPr>
            <a:spLocks noGrp="1"/>
          </p:cNvSpPr>
          <p:nvPr>
            <p:ph type="dt" sz="half" idx="11"/>
          </p:nvPr>
        </p:nvSpPr>
        <p:spPr/>
        <p:txBody>
          <a:bodyPr/>
          <a:lstStyle/>
          <a:p>
            <a:endParaRPr lang="en-US" dirty="0">
              <a:latin typeface="+mn-lt"/>
            </a:endParaRPr>
          </a:p>
        </p:txBody>
      </p:sp>
    </p:spTree>
    <p:extLst>
      <p:ext uri="{BB962C8B-B14F-4D97-AF65-F5344CB8AC3E}">
        <p14:creationId xmlns:p14="http://schemas.microsoft.com/office/powerpoint/2010/main" val="142931976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ED84C6-50E6-6C43-8031-AFF6268E0C06}"/>
              </a:ext>
            </a:extLst>
          </p:cNvPr>
          <p:cNvSpPr>
            <a:spLocks noGrp="1"/>
          </p:cNvSpPr>
          <p:nvPr>
            <p:ph type="body" idx="1"/>
          </p:nvPr>
        </p:nvSpPr>
        <p:spPr>
          <a:xfrm>
            <a:off x="594360" y="1825625"/>
            <a:ext cx="1038225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Placeholder 11">
            <a:extLst>
              <a:ext uri="{FF2B5EF4-FFF2-40B4-BE49-F238E27FC236}">
                <a16:creationId xmlns:a16="http://schemas.microsoft.com/office/drawing/2014/main" id="{D41FC0AE-253D-D242-9C88-017078F8A23A}"/>
              </a:ext>
            </a:extLst>
          </p:cNvPr>
          <p:cNvSpPr>
            <a:spLocks noGrp="1"/>
          </p:cNvSpPr>
          <p:nvPr>
            <p:ph type="title"/>
          </p:nvPr>
        </p:nvSpPr>
        <p:spPr>
          <a:xfrm>
            <a:off x="594360" y="365125"/>
            <a:ext cx="104013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0" name="Date Placeholder 3">
            <a:extLst>
              <a:ext uri="{FF2B5EF4-FFF2-40B4-BE49-F238E27FC236}">
                <a16:creationId xmlns:a16="http://schemas.microsoft.com/office/drawing/2014/main" id="{EF47083A-6D76-4B4D-87CA-E08E212F781D}"/>
              </a:ext>
            </a:extLst>
          </p:cNvPr>
          <p:cNvSpPr>
            <a:spLocks noGrp="1"/>
          </p:cNvSpPr>
          <p:nvPr>
            <p:ph type="dt" sz="half" idx="2"/>
          </p:nvPr>
        </p:nvSpPr>
        <p:spPr>
          <a:xfrm>
            <a:off x="1133648"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endParaRPr lang="en-US" dirty="0">
              <a:latin typeface="+mn-lt"/>
            </a:endParaRPr>
          </a:p>
        </p:txBody>
      </p:sp>
      <p:sp>
        <p:nvSpPr>
          <p:cNvPr id="32" name="Slide Number Placeholder 5">
            <a:extLst>
              <a:ext uri="{FF2B5EF4-FFF2-40B4-BE49-F238E27FC236}">
                <a16:creationId xmlns:a16="http://schemas.microsoft.com/office/drawing/2014/main" id="{C8ADA0DF-3751-9A48-8A21-59F01C782D7C}"/>
              </a:ext>
            </a:extLst>
          </p:cNvPr>
          <p:cNvSpPr>
            <a:spLocks noGrp="1"/>
          </p:cNvSpPr>
          <p:nvPr>
            <p:ph type="sldNum" sz="quarter" idx="4"/>
          </p:nvPr>
        </p:nvSpPr>
        <p:spPr>
          <a:xfrm>
            <a:off x="594360" y="6332220"/>
            <a:ext cx="523240" cy="247651"/>
          </a:xfrm>
          <a:prstGeom prst="rect">
            <a:avLst/>
          </a:prstGeom>
        </p:spPr>
        <p:txBody>
          <a:bodyPr vert="horz" lIns="0" tIns="0" rIns="0" bIns="0" rtlCol="0" anchor="t" anchorCtr="0"/>
          <a:lstStyle>
            <a:lvl1pPr algn="l">
              <a:defRPr sz="1100" b="1" i="0">
                <a:solidFill>
                  <a:schemeClr val="bg1"/>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711" r:id="rId1"/>
    <p:sldLayoutId id="2147483698" r:id="rId2"/>
    <p:sldLayoutId id="2147483710" r:id="rId3"/>
    <p:sldLayoutId id="2147483700" r:id="rId4"/>
    <p:sldLayoutId id="2147483701" r:id="rId5"/>
    <p:sldLayoutId id="2147483659" r:id="rId6"/>
    <p:sldLayoutId id="2147483709" r:id="rId7"/>
    <p:sldLayoutId id="2147483708" r:id="rId8"/>
    <p:sldLayoutId id="2147483707" r:id="rId9"/>
    <p:sldLayoutId id="2147483706" r:id="rId10"/>
    <p:sldLayoutId id="2147483705" r:id="rId11"/>
    <p:sldLayoutId id="2147483704" r:id="rId12"/>
    <p:sldLayoutId id="2147483703" r:id="rId13"/>
  </p:sldLayoutIdLst>
  <p:hf sldNum="0" hdr="0" ftr="0" dt="0"/>
  <p:txStyles>
    <p:title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83464"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83464"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83464"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83464"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47Parzival/Coastal-Threat-Alert-System"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4.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hyperlink" Target="https://www.noaa.gov/ocean-coasts"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D9D6-2977-ABCD-FDF8-51AFA5064E54}"/>
              </a:ext>
            </a:extLst>
          </p:cNvPr>
          <p:cNvSpPr>
            <a:spLocks noGrp="1"/>
          </p:cNvSpPr>
          <p:nvPr>
            <p:ph type="ctrTitle"/>
          </p:nvPr>
        </p:nvSpPr>
        <p:spPr>
          <a:xfrm>
            <a:off x="6309904" y="411479"/>
            <a:ext cx="5486400" cy="3291840"/>
          </a:xfrm>
        </p:spPr>
        <p:txBody>
          <a:bodyPr/>
          <a:lstStyle/>
          <a:p>
            <a:r>
              <a:rPr lang="en-US" dirty="0"/>
              <a:t>PS: 3 Coastal Threat Alert System:</a:t>
            </a:r>
            <a:br>
              <a:rPr lang="en-US" dirty="0"/>
            </a:br>
            <a:r>
              <a:rPr lang="en-US" sz="2800" dirty="0"/>
              <a:t>AI/ML-Powered Early Warning Platform</a:t>
            </a:r>
            <a:endParaRPr lang="en-US" dirty="0"/>
          </a:p>
        </p:txBody>
      </p:sp>
      <p:sp>
        <p:nvSpPr>
          <p:cNvPr id="3" name="Title 1">
            <a:extLst>
              <a:ext uri="{FF2B5EF4-FFF2-40B4-BE49-F238E27FC236}">
                <a16:creationId xmlns:a16="http://schemas.microsoft.com/office/drawing/2014/main" id="{A50F783A-65F7-6C3F-FB9B-BD12DDD49367}"/>
              </a:ext>
            </a:extLst>
          </p:cNvPr>
          <p:cNvSpPr txBox="1">
            <a:spLocks/>
          </p:cNvSpPr>
          <p:nvPr/>
        </p:nvSpPr>
        <p:spPr>
          <a:xfrm>
            <a:off x="6309904" y="4429759"/>
            <a:ext cx="3626576" cy="665479"/>
          </a:xfrm>
          <a:prstGeom prst="rect">
            <a:avLst/>
          </a:prstGeom>
        </p:spPr>
        <p:txBody>
          <a:bodyPr vert="horz" lIns="0" tIns="0" rIns="0" bIns="0" rtlCol="0" anchor="b">
            <a:noAutofit/>
          </a:bodyPr>
          <a:lstStyle>
            <a:lvl1pPr algn="l" defTabSz="914400" rtl="0" eaLnBrk="1" latinLnBrk="0" hangingPunct="1">
              <a:lnSpc>
                <a:spcPct val="80000"/>
              </a:lnSpc>
              <a:spcBef>
                <a:spcPct val="0"/>
              </a:spcBef>
              <a:buNone/>
              <a:defRPr sz="60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a:t>Team name: </a:t>
            </a:r>
            <a:r>
              <a:rPr lang="en-US" sz="2400" dirty="0" err="1"/>
              <a:t>CodeYatra</a:t>
            </a:r>
            <a:endParaRPr lang="en-US" sz="2400" dirty="0"/>
          </a:p>
          <a:p>
            <a:br>
              <a:rPr lang="en-US" sz="2400" dirty="0"/>
            </a:br>
            <a:r>
              <a:rPr lang="en-US" sz="2400" dirty="0"/>
              <a:t>Leader: Luv Purohit</a:t>
            </a:r>
          </a:p>
        </p:txBody>
      </p:sp>
    </p:spTree>
    <p:extLst>
      <p:ext uri="{BB962C8B-B14F-4D97-AF65-F5344CB8AC3E}">
        <p14:creationId xmlns:p14="http://schemas.microsoft.com/office/powerpoint/2010/main" val="3390304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0C1B7-6E4E-3DEE-50C0-1CA3B14303EE}"/>
              </a:ext>
            </a:extLst>
          </p:cNvPr>
          <p:cNvSpPr>
            <a:spLocks noGrp="1"/>
          </p:cNvSpPr>
          <p:nvPr>
            <p:ph type="ctrTitle"/>
          </p:nvPr>
        </p:nvSpPr>
        <p:spPr>
          <a:xfrm>
            <a:off x="594360" y="2672079"/>
            <a:ext cx="5877560" cy="1031239"/>
          </a:xfrm>
        </p:spPr>
        <p:txBody>
          <a:bodyPr/>
          <a:lstStyle/>
          <a:p>
            <a:r>
              <a:rPr lang="en-US" dirty="0"/>
              <a:t>Thank You </a:t>
            </a:r>
            <a:r>
              <a:rPr lang="en-IN" dirty="0"/>
              <a:t>🙏</a:t>
            </a:r>
            <a:br>
              <a:rPr lang="en-US" dirty="0"/>
            </a:br>
            <a:br>
              <a:rPr lang="en-US" dirty="0"/>
            </a:br>
            <a:r>
              <a:rPr lang="en-US" sz="2800" dirty="0"/>
              <a:t>Team: </a:t>
            </a:r>
            <a:r>
              <a:rPr lang="en-US" sz="2800" dirty="0" err="1"/>
              <a:t>CodeYatra</a:t>
            </a:r>
            <a:endParaRPr lang="en-US" sz="2800" dirty="0"/>
          </a:p>
        </p:txBody>
      </p:sp>
      <p:sp>
        <p:nvSpPr>
          <p:cNvPr id="3" name="Text Placeholder 2">
            <a:extLst>
              <a:ext uri="{FF2B5EF4-FFF2-40B4-BE49-F238E27FC236}">
                <a16:creationId xmlns:a16="http://schemas.microsoft.com/office/drawing/2014/main" id="{8BE734F0-2DDD-AF70-F13D-F9E4C1929411}"/>
              </a:ext>
            </a:extLst>
          </p:cNvPr>
          <p:cNvSpPr>
            <a:spLocks noGrp="1"/>
          </p:cNvSpPr>
          <p:nvPr>
            <p:ph type="body" sz="quarter" idx="11"/>
          </p:nvPr>
        </p:nvSpPr>
        <p:spPr>
          <a:xfrm>
            <a:off x="594360" y="4549552"/>
            <a:ext cx="10276840" cy="1031239"/>
          </a:xfrm>
        </p:spPr>
        <p:txBody>
          <a:bodyPr/>
          <a:lstStyle/>
          <a:p>
            <a:pPr marL="342900" indent="-342900">
              <a:buFont typeface="Arial" panose="020B0604020202020204" pitchFamily="34" charset="0"/>
              <a:buChar char="•"/>
            </a:pPr>
            <a:r>
              <a:rPr lang="en-US" dirty="0" err="1"/>
              <a:t>Github</a:t>
            </a:r>
            <a:r>
              <a:rPr lang="en-US" dirty="0"/>
              <a:t> URL: </a:t>
            </a:r>
            <a:r>
              <a:rPr lang="en-US" dirty="0">
                <a:hlinkClick r:id="rId3"/>
              </a:rPr>
              <a:t>https://github.com/P47Parzival/Coastal-Threat-Alert-System</a:t>
            </a:r>
            <a:endParaRPr lang="en-US" dirty="0"/>
          </a:p>
          <a:p>
            <a:pPr marL="342900" indent="-342900">
              <a:buFont typeface="Arial" panose="020B0604020202020204" pitchFamily="34" charset="0"/>
              <a:buChar char="•"/>
            </a:pPr>
            <a:r>
              <a:rPr lang="en-US" dirty="0"/>
              <a:t>Demo Video: </a:t>
            </a:r>
          </a:p>
        </p:txBody>
      </p:sp>
    </p:spTree>
    <p:extLst>
      <p:ext uri="{BB962C8B-B14F-4D97-AF65-F5344CB8AC3E}">
        <p14:creationId xmlns:p14="http://schemas.microsoft.com/office/powerpoint/2010/main" val="4261132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8">
            <a:extLst>
              <a:ext uri="{FF2B5EF4-FFF2-40B4-BE49-F238E27FC236}">
                <a16:creationId xmlns:a16="http://schemas.microsoft.com/office/drawing/2014/main" id="{19B43E62-E8F4-6CC7-875E-C2F22AC61B2E}"/>
              </a:ext>
            </a:extLst>
          </p:cNvPr>
          <p:cNvSpPr txBox="1">
            <a:spLocks/>
          </p:cNvSpPr>
          <p:nvPr/>
        </p:nvSpPr>
        <p:spPr>
          <a:xfrm>
            <a:off x="3352800" y="-152399"/>
            <a:ext cx="5486400" cy="782320"/>
          </a:xfrm>
          <a:prstGeom prst="rect">
            <a:avLst/>
          </a:prstGeom>
        </p:spPr>
        <p:txBody>
          <a:bodyPr vert="horz" lIns="0" tIns="0" rIns="0" bIns="0" rtlCol="0" anchor="b" anchorCtr="0">
            <a:noAutofit/>
          </a:bodyPr>
          <a:lst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Idea Overview</a:t>
            </a:r>
          </a:p>
        </p:txBody>
      </p:sp>
      <p:sp>
        <p:nvSpPr>
          <p:cNvPr id="7" name="Rectangle 6">
            <a:extLst>
              <a:ext uri="{FF2B5EF4-FFF2-40B4-BE49-F238E27FC236}">
                <a16:creationId xmlns:a16="http://schemas.microsoft.com/office/drawing/2014/main" id="{18CD4A83-8C33-5D5B-80BA-F1B80F12EB41}"/>
              </a:ext>
            </a:extLst>
          </p:cNvPr>
          <p:cNvSpPr/>
          <p:nvPr/>
        </p:nvSpPr>
        <p:spPr>
          <a:xfrm>
            <a:off x="538480" y="1981200"/>
            <a:ext cx="2418080" cy="467360"/>
          </a:xfrm>
          <a:prstGeom prst="rect">
            <a:avLst/>
          </a:prstGeom>
          <a:ln>
            <a:solidFill>
              <a:schemeClr val="tx1"/>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IN"/>
          </a:p>
        </p:txBody>
      </p:sp>
      <p:sp>
        <p:nvSpPr>
          <p:cNvPr id="11" name="Rectangle 10">
            <a:extLst>
              <a:ext uri="{FF2B5EF4-FFF2-40B4-BE49-F238E27FC236}">
                <a16:creationId xmlns:a16="http://schemas.microsoft.com/office/drawing/2014/main" id="{66DEDEA4-C3B8-EC8A-4048-0C8BE7F5D3CB}"/>
              </a:ext>
            </a:extLst>
          </p:cNvPr>
          <p:cNvSpPr/>
          <p:nvPr/>
        </p:nvSpPr>
        <p:spPr>
          <a:xfrm>
            <a:off x="0" y="985520"/>
            <a:ext cx="4206240" cy="565912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r>
              <a:rPr lang="en-US" b="1" dirty="0">
                <a:solidFill>
                  <a:schemeClr val="bg1"/>
                </a:solidFill>
                <a:latin typeface="Times New Roman" panose="02020603050405020304" pitchFamily="18" charset="0"/>
                <a:cs typeface="Times New Roman" panose="02020603050405020304" pitchFamily="18" charset="0"/>
              </a:rPr>
              <a:t>What makes it different?</a:t>
            </a:r>
          </a:p>
          <a:p>
            <a:br>
              <a:rPr lang="en-US" sz="1500" dirty="0">
                <a:solidFill>
                  <a:schemeClr val="bg1"/>
                </a:solidFill>
                <a:latin typeface="Times New Roman" panose="02020603050405020304" pitchFamily="18" charset="0"/>
                <a:cs typeface="Times New Roman" panose="02020603050405020304" pitchFamily="18" charset="0"/>
              </a:rPr>
            </a:br>
            <a:r>
              <a:rPr lang="en-IN" sz="1500" dirty="0">
                <a:solidFill>
                  <a:schemeClr val="bg1"/>
                </a:solidFill>
              </a:rPr>
              <a:t>🚀 Revolutionary AI-First Approach</a:t>
            </a:r>
          </a:p>
          <a:p>
            <a:pPr marL="285750" indent="-285750">
              <a:buFont typeface="Arial" panose="020B0604020202020204" pitchFamily="34" charset="0"/>
              <a:buChar char="•"/>
            </a:pPr>
            <a:r>
              <a:rPr lang="en-IN" sz="1500" dirty="0">
                <a:solidFill>
                  <a:schemeClr val="bg1"/>
                </a:solidFill>
              </a:rPr>
              <a:t>World's first comprehensive coastal monitoring combining </a:t>
            </a:r>
            <a:r>
              <a:rPr lang="en-IN" sz="1500" b="1" dirty="0">
                <a:solidFill>
                  <a:schemeClr val="bg1"/>
                </a:solidFill>
              </a:rPr>
              <a:t>6</a:t>
            </a:r>
            <a:r>
              <a:rPr lang="en-IN" sz="1500" dirty="0">
                <a:solidFill>
                  <a:schemeClr val="bg1"/>
                </a:solidFill>
              </a:rPr>
              <a:t> </a:t>
            </a:r>
            <a:r>
              <a:rPr lang="en-IN" sz="1500" b="1" dirty="0">
                <a:solidFill>
                  <a:schemeClr val="bg1"/>
                </a:solidFill>
              </a:rPr>
              <a:t>threat types</a:t>
            </a:r>
            <a:r>
              <a:rPr lang="en-IN" sz="1500" dirty="0">
                <a:solidFill>
                  <a:schemeClr val="bg1"/>
                </a:solidFill>
              </a:rPr>
              <a:t> in one platform</a:t>
            </a:r>
          </a:p>
          <a:p>
            <a:pPr marL="285750" indent="-285750">
              <a:buFont typeface="Arial" panose="020B0604020202020204" pitchFamily="34" charset="0"/>
              <a:buChar char="•"/>
            </a:pPr>
            <a:r>
              <a:rPr lang="en-IN" sz="1500" dirty="0">
                <a:solidFill>
                  <a:schemeClr val="bg1"/>
                </a:solidFill>
              </a:rPr>
              <a:t>Interactive AOI drawing - Custom monitoring zones you draw on the map</a:t>
            </a:r>
          </a:p>
          <a:p>
            <a:pPr marL="285750" indent="-285750">
              <a:buFont typeface="Arial" panose="020B0604020202020204" pitchFamily="34" charset="0"/>
              <a:buChar char="•"/>
            </a:pPr>
            <a:r>
              <a:rPr lang="en-IN" sz="1500" b="1" dirty="0">
                <a:solidFill>
                  <a:schemeClr val="bg1"/>
                </a:solidFill>
              </a:rPr>
              <a:t>24-48 hour </a:t>
            </a:r>
            <a:r>
              <a:rPr lang="en-IN" sz="1500" dirty="0">
                <a:solidFill>
                  <a:schemeClr val="bg1"/>
                </a:solidFill>
              </a:rPr>
              <a:t>advance warnings using predictive AI (vs 6-12 hours traditional)</a:t>
            </a:r>
          </a:p>
          <a:p>
            <a:pPr marL="285750" indent="-285750">
              <a:buFont typeface="Arial" panose="020B0604020202020204" pitchFamily="34" charset="0"/>
              <a:buChar char="•"/>
            </a:pPr>
            <a:r>
              <a:rPr lang="en-IN" sz="1500" dirty="0">
                <a:solidFill>
                  <a:schemeClr val="bg1"/>
                </a:solidFill>
              </a:rPr>
              <a:t>Multi-stakeholder design serving government + communities + NGOs simultaneously</a:t>
            </a:r>
          </a:p>
          <a:p>
            <a:endParaRPr lang="en-IN" sz="1500" dirty="0">
              <a:solidFill>
                <a:schemeClr val="bg1"/>
              </a:solidFill>
            </a:endParaRPr>
          </a:p>
          <a:p>
            <a:r>
              <a:rPr lang="en-IN" sz="1500" dirty="0">
                <a:solidFill>
                  <a:schemeClr val="bg1"/>
                </a:solidFill>
              </a:rPr>
              <a:t>🎯 Beyond Traditional Security Systems</a:t>
            </a:r>
          </a:p>
          <a:p>
            <a:pPr marL="285750" indent="-285750">
              <a:buFont typeface="Arial" panose="020B0604020202020204" pitchFamily="34" charset="0"/>
              <a:buChar char="•"/>
            </a:pPr>
            <a:r>
              <a:rPr lang="en-IN" sz="1500" dirty="0">
                <a:solidFill>
                  <a:schemeClr val="bg1"/>
                </a:solidFill>
              </a:rPr>
              <a:t>Current systems (ICSS/DRDO) only track vessels </a:t>
            </a:r>
          </a:p>
          <a:p>
            <a:pPr marL="285750" indent="-285750">
              <a:buFont typeface="Arial" panose="020B0604020202020204" pitchFamily="34" charset="0"/>
              <a:buChar char="•"/>
            </a:pPr>
            <a:r>
              <a:rPr lang="en-IN" sz="1500" dirty="0">
                <a:solidFill>
                  <a:schemeClr val="bg1"/>
                </a:solidFill>
              </a:rPr>
              <a:t>Traditional radar coverage: 20km radius - </a:t>
            </a:r>
            <a:r>
              <a:rPr lang="en-IN" sz="1500" b="1" dirty="0">
                <a:solidFill>
                  <a:schemeClr val="bg1"/>
                </a:solidFill>
              </a:rPr>
              <a:t>our satellite coverage: unlimited</a:t>
            </a:r>
          </a:p>
          <a:p>
            <a:pPr marL="285750" indent="-285750">
              <a:buFont typeface="Arial" panose="020B0604020202020204" pitchFamily="34" charset="0"/>
              <a:buChar char="•"/>
            </a:pPr>
            <a:r>
              <a:rPr lang="en-IN" sz="1500" dirty="0">
                <a:solidFill>
                  <a:schemeClr val="bg1"/>
                </a:solidFill>
              </a:rPr>
              <a:t>Existing solutions: reactive monitoring - </a:t>
            </a:r>
            <a:br>
              <a:rPr lang="en-IN" sz="1500" dirty="0">
                <a:solidFill>
                  <a:schemeClr val="bg1"/>
                </a:solidFill>
              </a:rPr>
            </a:br>
            <a:r>
              <a:rPr lang="en-IN" sz="1500" b="1" dirty="0">
                <a:solidFill>
                  <a:schemeClr val="bg1"/>
                </a:solidFill>
              </a:rPr>
              <a:t>our system: predictive intelligence.</a:t>
            </a:r>
            <a:endParaRPr lang="en-IN" sz="1500" dirty="0">
              <a:solidFill>
                <a:schemeClr val="bg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89D2A9BB-7F70-92BE-95E6-308E59A03E08}"/>
              </a:ext>
            </a:extLst>
          </p:cNvPr>
          <p:cNvSpPr/>
          <p:nvPr/>
        </p:nvSpPr>
        <p:spPr>
          <a:xfrm>
            <a:off x="4302760" y="727855"/>
            <a:ext cx="3586480" cy="4504545"/>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Times New Roman" panose="02020603050405020304" pitchFamily="18" charset="0"/>
                <a:cs typeface="Times New Roman" panose="02020603050405020304" pitchFamily="18" charset="0"/>
              </a:rPr>
              <a:t>USP</a:t>
            </a:r>
            <a:r>
              <a:rPr lang="en-US" sz="1600" b="1" dirty="0">
                <a:solidFill>
                  <a:schemeClr val="bg1"/>
                </a:solidFill>
                <a:latin typeface="Times New Roman" panose="02020603050405020304" pitchFamily="18" charset="0"/>
                <a:cs typeface="Times New Roman" panose="02020603050405020304" pitchFamily="18" charset="0"/>
              </a:rPr>
              <a:t>?</a:t>
            </a:r>
          </a:p>
          <a:p>
            <a:br>
              <a:rPr lang="en-US" sz="1600" dirty="0">
                <a:solidFill>
                  <a:schemeClr val="bg1"/>
                </a:solidFill>
                <a:latin typeface="Times New Roman" panose="02020603050405020304" pitchFamily="18" charset="0"/>
                <a:cs typeface="Times New Roman" panose="02020603050405020304" pitchFamily="18" charset="0"/>
              </a:rPr>
            </a:br>
            <a:r>
              <a:rPr lang="en-US" sz="1600" dirty="0">
                <a:solidFill>
                  <a:schemeClr val="bg1"/>
                </a:solidFill>
              </a:rPr>
              <a:t>💰 Economic USP</a:t>
            </a:r>
          </a:p>
          <a:p>
            <a:pPr marL="285750" indent="-285750">
              <a:buFont typeface="Arial" panose="020B0604020202020204" pitchFamily="34" charset="0"/>
              <a:buChar char="•"/>
            </a:pPr>
            <a:r>
              <a:rPr lang="en-US" sz="1600" dirty="0">
                <a:solidFill>
                  <a:schemeClr val="bg1"/>
                </a:solidFill>
              </a:rPr>
              <a:t>60% cost reduction compared to traditional radar infrastructure</a:t>
            </a:r>
          </a:p>
          <a:p>
            <a:pPr marL="285750" indent="-285750">
              <a:buFont typeface="Arial" panose="020B0604020202020204" pitchFamily="34" charset="0"/>
              <a:buChar char="•"/>
            </a:pPr>
            <a:r>
              <a:rPr lang="en-US" sz="1600" dirty="0">
                <a:solidFill>
                  <a:schemeClr val="bg1"/>
                </a:solidFill>
              </a:rPr>
              <a:t>₹500+ crore market opportunity with immediate ROI through damage prevention</a:t>
            </a:r>
          </a:p>
          <a:p>
            <a:pPr marL="285750" indent="-285750">
              <a:buFont typeface="Arial" panose="020B0604020202020204" pitchFamily="34" charset="0"/>
              <a:buChar char="•"/>
            </a:pPr>
            <a:r>
              <a:rPr lang="en-US" sz="1600" dirty="0">
                <a:solidFill>
                  <a:schemeClr val="bg1"/>
                </a:solidFill>
              </a:rPr>
              <a:t>30-day deployment vs 12-18 months for traditional systems</a:t>
            </a:r>
          </a:p>
          <a:p>
            <a:r>
              <a:rPr lang="en-IN" sz="1600" dirty="0">
                <a:solidFill>
                  <a:schemeClr val="bg1"/>
                </a:solidFill>
              </a:rPr>
              <a:t>🧠 Technical USP</a:t>
            </a:r>
          </a:p>
          <a:p>
            <a:pPr marL="285750" indent="-285750">
              <a:buFont typeface="Arial" panose="020B0604020202020204" pitchFamily="34" charset="0"/>
              <a:buChar char="•"/>
            </a:pPr>
            <a:r>
              <a:rPr lang="en-IN" sz="1600" dirty="0">
                <a:solidFill>
                  <a:schemeClr val="bg1"/>
                </a:solidFill>
              </a:rPr>
              <a:t>Production-ready architecture - </a:t>
            </a:r>
            <a:r>
              <a:rPr lang="en-IN" sz="1600" dirty="0" err="1">
                <a:solidFill>
                  <a:schemeClr val="bg1"/>
                </a:solidFill>
              </a:rPr>
              <a:t>FastAPI</a:t>
            </a:r>
            <a:r>
              <a:rPr lang="en-IN" sz="1600" dirty="0">
                <a:solidFill>
                  <a:schemeClr val="bg1"/>
                </a:solidFill>
              </a:rPr>
              <a:t> + React + MongoDB + AI models</a:t>
            </a:r>
          </a:p>
          <a:p>
            <a:pPr marL="285750" indent="-285750">
              <a:buFont typeface="Arial" panose="020B0604020202020204" pitchFamily="34" charset="0"/>
              <a:buChar char="•"/>
            </a:pPr>
            <a:r>
              <a:rPr lang="en-IN" sz="1600" dirty="0">
                <a:solidFill>
                  <a:schemeClr val="bg1"/>
                </a:solidFill>
              </a:rPr>
              <a:t>Enterprise-grade performance - 99.7% uptime, &lt;15 minute alert delivery</a:t>
            </a:r>
            <a:endParaRPr lang="en-US" sz="1600" dirty="0">
              <a:solidFill>
                <a:schemeClr val="bg1"/>
              </a:solidFill>
            </a:endParaRPr>
          </a:p>
          <a:p>
            <a:pPr algn="ctr"/>
            <a:endParaRPr lang="en-US" sz="1600" dirty="0">
              <a:solidFill>
                <a:schemeClr val="bg1"/>
              </a:solidFill>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0CF56C75-03C6-D52B-4FDC-A8C4E356A955}"/>
              </a:ext>
            </a:extLst>
          </p:cNvPr>
          <p:cNvSpPr/>
          <p:nvPr/>
        </p:nvSpPr>
        <p:spPr>
          <a:xfrm>
            <a:off x="7985760" y="985520"/>
            <a:ext cx="4206240" cy="5659120"/>
          </a:xfrm>
          <a:prstGeom prst="rect">
            <a:avLst/>
          </a:prstGeom>
          <a:ln/>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bg1"/>
                </a:solidFill>
                <a:latin typeface="Times New Roman" panose="02020603050405020304" pitchFamily="18" charset="0"/>
                <a:cs typeface="Times New Roman" panose="02020603050405020304" pitchFamily="18" charset="0"/>
              </a:rPr>
              <a:t> </a:t>
            </a:r>
            <a:r>
              <a:rPr lang="en-US" b="1" dirty="0">
                <a:solidFill>
                  <a:schemeClr val="bg1"/>
                </a:solidFill>
                <a:latin typeface="Times New Roman" panose="02020603050405020304" pitchFamily="18" charset="0"/>
                <a:cs typeface="Times New Roman" panose="02020603050405020304" pitchFamily="18" charset="0"/>
              </a:rPr>
              <a:t>How Does It Solve The Problem?</a:t>
            </a:r>
          </a:p>
          <a:p>
            <a:br>
              <a:rPr lang="en-US" sz="1600" dirty="0">
                <a:solidFill>
                  <a:schemeClr val="bg1"/>
                </a:solidFill>
                <a:latin typeface="Times New Roman" panose="02020603050405020304" pitchFamily="18" charset="0"/>
                <a:cs typeface="Times New Roman" panose="02020603050405020304" pitchFamily="18" charset="0"/>
              </a:rPr>
            </a:br>
            <a:r>
              <a:rPr lang="en-IN" sz="1600" dirty="0">
                <a:solidFill>
                  <a:schemeClr val="bg1"/>
                </a:solidFill>
                <a:latin typeface="Times New Roman" panose="02020603050405020304" pitchFamily="18" charset="0"/>
                <a:cs typeface="Times New Roman" panose="02020603050405020304" pitchFamily="18" charset="0"/>
              </a:rPr>
              <a:t>✅ Data Collection: Satellite feeds + weather APIs + sensor integration + historical records ✅ AI/ML Analysis: Storm surges, erosion, pollution, illegal activities, algal blooms, cyclones </a:t>
            </a:r>
            <a:br>
              <a:rPr lang="en-IN" sz="1600" dirty="0">
                <a:solidFill>
                  <a:schemeClr val="bg1"/>
                </a:solidFill>
                <a:latin typeface="Times New Roman" panose="02020603050405020304" pitchFamily="18" charset="0"/>
                <a:cs typeface="Times New Roman" panose="02020603050405020304" pitchFamily="18" charset="0"/>
              </a:rPr>
            </a:br>
            <a:r>
              <a:rPr lang="en-IN" sz="1600" dirty="0">
                <a:solidFill>
                  <a:schemeClr val="bg1"/>
                </a:solidFill>
                <a:latin typeface="Times New Roman" panose="02020603050405020304" pitchFamily="18" charset="0"/>
                <a:cs typeface="Times New Roman" panose="02020603050405020304" pitchFamily="18" charset="0"/>
              </a:rPr>
              <a:t>✅ Alert Dissemination: SMS + email + mobile app + web dashboard + multi-channel delivery ✅ Target Users: All 5 user groups served with role-specific interfaces and alerts.</a:t>
            </a:r>
          </a:p>
          <a:p>
            <a:endParaRPr lang="en-IN" sz="1600"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Transforms Coastal Safety Through</a:t>
            </a:r>
          </a:p>
          <a:p>
            <a:pPr marL="285750"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Automated threat detection with 94.2% accuracy using satellite imagery analysis</a:t>
            </a:r>
          </a:p>
          <a:p>
            <a:pPr marL="285750"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Real-time risk scoring (1-10 scale) with confidence levels and severity classification</a:t>
            </a:r>
          </a:p>
          <a:p>
            <a:pPr marL="285750"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Intelligent alert routing - right information to right people at right time</a:t>
            </a:r>
          </a:p>
          <a:p>
            <a:pPr marL="285750" indent="-285750">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Predictive damage prevention - ₹100+ crores annual damage prevention capability</a:t>
            </a:r>
          </a:p>
          <a:p>
            <a:br>
              <a:rPr lang="en-IN" sz="1600" dirty="0">
                <a:solidFill>
                  <a:schemeClr val="bg1"/>
                </a:solidFill>
                <a:latin typeface="Times New Roman" panose="02020603050405020304" pitchFamily="18" charset="0"/>
                <a:cs typeface="Times New Roman" panose="02020603050405020304" pitchFamily="18" charset="0"/>
              </a:rPr>
            </a:br>
            <a:endParaRPr lang="en-IN" sz="1600" dirty="0">
              <a:solidFill>
                <a:schemeClr val="bg1"/>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93F859DF-CB04-E827-F423-816A3CC52E10}"/>
              </a:ext>
            </a:extLst>
          </p:cNvPr>
          <p:cNvSpPr txBox="1"/>
          <p:nvPr/>
        </p:nvSpPr>
        <p:spPr>
          <a:xfrm>
            <a:off x="4465320" y="5405120"/>
            <a:ext cx="3261360" cy="1384995"/>
          </a:xfrm>
          <a:prstGeom prst="rect">
            <a:avLst/>
          </a:prstGeom>
          <a:noFill/>
        </p:spPr>
        <p:txBody>
          <a:bodyPr wrap="square" rtlCol="0">
            <a:spAutoFit/>
          </a:bodyPr>
          <a:lstStyle/>
          <a:p>
            <a:r>
              <a:rPr lang="en-US" sz="1400" i="1" dirty="0">
                <a:solidFill>
                  <a:schemeClr val="bg1"/>
                </a:solidFill>
                <a:latin typeface="+mj-lt"/>
              </a:rPr>
              <a:t>```We don't just monitor coastal threats - we predict and prevent coastal disasters, saving lives and protecting ecosystems through revolutionary AI technology that's accessible to everyone.```</a:t>
            </a:r>
            <a:endParaRPr lang="en-IN" sz="1400" i="1" dirty="0">
              <a:solidFill>
                <a:schemeClr val="bg1"/>
              </a:solidFill>
              <a:latin typeface="+mj-lt"/>
            </a:endParaRPr>
          </a:p>
        </p:txBody>
      </p:sp>
      <mc:AlternateContent xmlns:mc="http://schemas.openxmlformats.org/markup-compatibility/2006">
        <mc:Choice xmlns:am3d="http://schemas.microsoft.com/office/drawing/2017/model3d" Requires="am3d">
          <p:graphicFrame>
            <p:nvGraphicFramePr>
              <p:cNvPr id="19" name="3D Model 18" descr="Water cycle">
                <a:extLst>
                  <a:ext uri="{FF2B5EF4-FFF2-40B4-BE49-F238E27FC236}">
                    <a16:creationId xmlns:a16="http://schemas.microsoft.com/office/drawing/2014/main" id="{2C363C35-B3E3-48CD-21D8-9564C84CAA0E}"/>
                  </a:ext>
                </a:extLst>
              </p:cNvPr>
              <p:cNvGraphicFramePr>
                <a:graphicFrameLocks noChangeAspect="1"/>
              </p:cNvGraphicFramePr>
              <p:nvPr>
                <p:extLst>
                  <p:ext uri="{D42A27DB-BD31-4B8C-83A1-F6EECF244321}">
                    <p14:modId xmlns:p14="http://schemas.microsoft.com/office/powerpoint/2010/main" val="2447642676"/>
                  </p:ext>
                </p:extLst>
              </p:nvPr>
            </p:nvGraphicFramePr>
            <p:xfrm>
              <a:off x="1186578" y="-1322961"/>
              <a:ext cx="3272948" cy="3304161"/>
            </p:xfrm>
            <a:graphic>
              <a:graphicData uri="http://schemas.microsoft.com/office/drawing/2017/model3d">
                <am3d:model3d r:embed="rId3">
                  <am3d:spPr>
                    <a:xfrm>
                      <a:off x="0" y="0"/>
                      <a:ext cx="3272948" cy="3304161"/>
                    </a:xfrm>
                    <a:prstGeom prst="rect">
                      <a:avLst/>
                    </a:prstGeom>
                  </am3d:spPr>
                  <am3d:camera>
                    <am3d:pos x="0" y="0" z="61261198"/>
                    <am3d:up dx="0" dy="36000000" dz="0"/>
                    <am3d:lookAt x="0" y="0" z="0"/>
                    <am3d:perspective fov="2700000"/>
                  </am3d:camera>
                  <am3d:trans>
                    <am3d:meterPerModelUnit n="4648391" d="1000000"/>
                    <am3d:preTrans dx="303" dy="-12002589" dz="-21134"/>
                    <am3d:scale>
                      <am3d:sx n="1000000" d="1000000"/>
                      <am3d:sy n="1000000" d="1000000"/>
                      <am3d:sz n="1000000" d="1000000"/>
                    </am3d:scale>
                    <am3d:rot ax="2377603" ay="2428188" az="1695341"/>
                    <am3d:postTrans dx="0" dy="0" dz="0"/>
                  </am3d:trans>
                  <am3d:raster rName="Office3DRenderer" rVer="16.0.8326">
                    <am3d:blip r:embed="rId4"/>
                  </am3d:raster>
                  <am3d:extLst>
                    <a:ext uri="{9A65AA19-BECB-4387-8358-8AD5134E1D82}">
                      <a3danim:embedAnim xmlns:a3danim="http://schemas.microsoft.com/office/drawing/2018/animation/model3d" animId="0">
                        <a3danim:animPr length="6400" count="indefinite"/>
                      </a3danim:embedAnim>
                    </a:ext>
                    <a:ext uri="{E9DE012E-A134-456F-84FE-255F9AAD75C6}">
                      <a3danim:posterFrame xmlns:a3danim="http://schemas.microsoft.com/office/drawing/2018/animation/model3d" animId="0"/>
                    </a:ext>
                  </am3d:extLst>
                  <am3d:objViewport viewportSz="353618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descr="Water cycle">
                <a:extLst>
                  <a:ext uri="{FF2B5EF4-FFF2-40B4-BE49-F238E27FC236}">
                    <a16:creationId xmlns:a16="http://schemas.microsoft.com/office/drawing/2014/main" id="{2C363C35-B3E3-48CD-21D8-9564C84CAA0E}"/>
                  </a:ext>
                </a:extLst>
              </p:cNvPr>
              <p:cNvPicPr>
                <a:picLocks noGrp="1" noRot="1" noChangeAspect="1" noMove="1" noResize="1" noEditPoints="1" noAdjustHandles="1" noChangeArrowheads="1" noChangeShapeType="1" noCrop="1"/>
              </p:cNvPicPr>
              <p:nvPr/>
            </p:nvPicPr>
            <p:blipFill>
              <a:blip r:embed="rId4"/>
              <a:stretch>
                <a:fillRect/>
              </a:stretch>
            </p:blipFill>
            <p:spPr>
              <a:xfrm>
                <a:off x="1186578" y="-1322961"/>
                <a:ext cx="3272948" cy="3304161"/>
              </a:xfrm>
              <a:prstGeom prst="rect">
                <a:avLst/>
              </a:prstGeom>
            </p:spPr>
          </p:pic>
        </mc:Fallback>
      </mc:AlternateContent>
    </p:spTree>
    <p:extLst>
      <p:ext uri="{BB962C8B-B14F-4D97-AF65-F5344CB8AC3E}">
        <p14:creationId xmlns:p14="http://schemas.microsoft.com/office/powerpoint/2010/main" val="2043614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6400" fill="hold"/>
                                        <p:tgtEl>
                                          <p:spTgt spid="19"/>
                                        </p:tgtEl>
                                        <p:attrNameLst>
                                          <p:attrName>embedded1</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45D3755-C3E2-975E-DE68-CDECC4B526EC}"/>
              </a:ext>
            </a:extLst>
          </p:cNvPr>
          <p:cNvSpPr>
            <a:spLocks noGrp="1"/>
          </p:cNvSpPr>
          <p:nvPr>
            <p:ph type="title"/>
          </p:nvPr>
        </p:nvSpPr>
        <p:spPr>
          <a:xfrm>
            <a:off x="659130" y="-73081"/>
            <a:ext cx="10873740" cy="766631"/>
          </a:xfrm>
        </p:spPr>
        <p:txBody>
          <a:bodyPr/>
          <a:lstStyle/>
          <a:p>
            <a:pPr algn="ctr"/>
            <a:r>
              <a:rPr lang="en-US" dirty="0"/>
              <a:t>Key Contributions</a:t>
            </a:r>
          </a:p>
        </p:txBody>
      </p:sp>
      <p:sp>
        <p:nvSpPr>
          <p:cNvPr id="2" name="Rectangle 1">
            <a:extLst>
              <a:ext uri="{FF2B5EF4-FFF2-40B4-BE49-F238E27FC236}">
                <a16:creationId xmlns:a16="http://schemas.microsoft.com/office/drawing/2014/main" id="{9545D189-8F1C-F2E1-9AD9-E0A339DFB3F7}"/>
              </a:ext>
            </a:extLst>
          </p:cNvPr>
          <p:cNvSpPr/>
          <p:nvPr/>
        </p:nvSpPr>
        <p:spPr>
          <a:xfrm>
            <a:off x="226059" y="882686"/>
            <a:ext cx="4378960" cy="34962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arenR"/>
            </a:pPr>
            <a:r>
              <a:rPr lang="en-IN" b="1" dirty="0">
                <a:solidFill>
                  <a:schemeClr val="bg1"/>
                </a:solidFill>
                <a:latin typeface="Times New Roman" panose="02020603050405020304" pitchFamily="18" charset="0"/>
                <a:cs typeface="Times New Roman" panose="02020603050405020304" pitchFamily="18" charset="0"/>
              </a:rPr>
              <a:t>AI Foundation Model Integration</a:t>
            </a:r>
          </a:p>
          <a:p>
            <a:endParaRPr lang="en-IN"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Clay v1.5 Geospatial Foundation Model implementation</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768-dimensional embeddings for Earth observation analysis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Zero-shot learning capabilities for any global location</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10m resolution satellite imagery processing</a:t>
            </a:r>
          </a:p>
          <a:p>
            <a:endParaRPr lang="en-IN" dirty="0">
              <a:solidFill>
                <a:schemeClr val="bg1"/>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BD80DE0C-0DF5-B7FF-45FA-984201568601}"/>
              </a:ext>
            </a:extLst>
          </p:cNvPr>
          <p:cNvSpPr/>
          <p:nvPr/>
        </p:nvSpPr>
        <p:spPr>
          <a:xfrm>
            <a:off x="1315720" y="4568096"/>
            <a:ext cx="5623560" cy="21019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bg1"/>
                </a:solidFill>
                <a:latin typeface="Times New Roman" panose="02020603050405020304" pitchFamily="18" charset="0"/>
                <a:cs typeface="Times New Roman" panose="02020603050405020304" pitchFamily="18" charset="0"/>
              </a:rPr>
              <a:t>2. Real-time Satellite Data Processing</a:t>
            </a:r>
            <a:endParaRPr lang="en-IN"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Google Earth Engine (GEE) integration for live satellite data</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Sentinel-1 SAR and Sentinel-2 optical imagery analysis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Multi-spectral analysis (RGB, NIR, SWIR bands)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Cloud filtering and temporal compositing</a:t>
            </a:r>
          </a:p>
          <a:p>
            <a:pPr algn="ctr"/>
            <a:endParaRPr lang="en-IN" dirty="0">
              <a:solidFill>
                <a:schemeClr val="bg1"/>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B22DBB0F-1AC3-8E5E-C6EB-CF40F2E67DE3}"/>
              </a:ext>
            </a:extLst>
          </p:cNvPr>
          <p:cNvSpPr/>
          <p:nvPr/>
        </p:nvSpPr>
        <p:spPr>
          <a:xfrm>
            <a:off x="5135880" y="882686"/>
            <a:ext cx="4566920" cy="34962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bg1"/>
                </a:solidFill>
                <a:latin typeface="Times New Roman" panose="02020603050405020304" pitchFamily="18" charset="0"/>
                <a:cs typeface="Times New Roman" panose="02020603050405020304" pitchFamily="18" charset="0"/>
              </a:rPr>
              <a:t>3. Comprehensive Threat Detection</a:t>
            </a:r>
          </a:p>
          <a:p>
            <a:endParaRPr lang="en-IN"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NDVI calculation for vegetation health monitoring</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Coastal erosion detection using NIR/Red ratio analysis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Water quality assessment via turbidity measurements</a:t>
            </a:r>
          </a:p>
          <a:p>
            <a:pPr marL="285750" indent="-285750">
              <a:buFont typeface="Arial" panose="020B0604020202020204" pitchFamily="34" charset="0"/>
              <a:buChar char="•"/>
            </a:pPr>
            <a:r>
              <a:rPr lang="en-IN" dirty="0">
                <a:solidFill>
                  <a:schemeClr val="bg1"/>
                </a:solidFill>
                <a:latin typeface="Times New Roman" panose="02020603050405020304" pitchFamily="18" charset="0"/>
                <a:cs typeface="Times New Roman" panose="02020603050405020304" pitchFamily="18" charset="0"/>
              </a:rPr>
              <a:t>Land use change detection through temporal analysis</a:t>
            </a:r>
          </a:p>
          <a:p>
            <a:pPr algn="ctr"/>
            <a:endParaRPr lang="en-IN" dirty="0">
              <a:solidFill>
                <a:schemeClr val="bg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F6CDED6-92D9-DE6C-4900-0370BDBD6B11}"/>
              </a:ext>
            </a:extLst>
          </p:cNvPr>
          <p:cNvSpPr txBox="1"/>
          <p:nvPr/>
        </p:nvSpPr>
        <p:spPr>
          <a:xfrm>
            <a:off x="7244080" y="4741905"/>
            <a:ext cx="4917440" cy="1754326"/>
          </a:xfrm>
          <a:prstGeom prst="rect">
            <a:avLst/>
          </a:prstGeom>
          <a:noFill/>
        </p:spPr>
        <p:txBody>
          <a:bodyPr wrap="square" rtlCol="0">
            <a:spAutoFit/>
          </a:bodyPr>
          <a:lstStyle/>
          <a:p>
            <a:r>
              <a:rPr lang="en-US" i="1" dirty="0">
                <a:solidFill>
                  <a:schemeClr val="bg1"/>
                </a:solidFill>
                <a:latin typeface="+mj-lt"/>
              </a:rPr>
              <a:t>```Traditional: Complex radar systems requiring specialized operators Our Innovation: User-friendly interface accessible to fishermen and local communities Impact: 100x more people can access and use coastal monitoring technology```</a:t>
            </a:r>
            <a:endParaRPr lang="en-IN" i="1" dirty="0">
              <a:solidFill>
                <a:schemeClr val="bg1"/>
              </a:solidFill>
              <a:latin typeface="+mj-lt"/>
            </a:endParaRPr>
          </a:p>
        </p:txBody>
      </p:sp>
      <p:grpSp>
        <p:nvGrpSpPr>
          <p:cNvPr id="9" name="Google Shape;1791;p57">
            <a:extLst>
              <a:ext uri="{FF2B5EF4-FFF2-40B4-BE49-F238E27FC236}">
                <a16:creationId xmlns:a16="http://schemas.microsoft.com/office/drawing/2014/main" id="{0B414839-384E-F0D5-D25A-7C2B9DC126D5}"/>
              </a:ext>
            </a:extLst>
          </p:cNvPr>
          <p:cNvGrpSpPr/>
          <p:nvPr/>
        </p:nvGrpSpPr>
        <p:grpSpPr>
          <a:xfrm flipH="1">
            <a:off x="10129521" y="1062787"/>
            <a:ext cx="1909366" cy="3316173"/>
            <a:chOff x="3570855" y="1166605"/>
            <a:chExt cx="1732997" cy="3316173"/>
          </a:xfrm>
        </p:grpSpPr>
        <p:sp>
          <p:nvSpPr>
            <p:cNvPr id="10" name="Google Shape;1792;p57">
              <a:extLst>
                <a:ext uri="{FF2B5EF4-FFF2-40B4-BE49-F238E27FC236}">
                  <a16:creationId xmlns:a16="http://schemas.microsoft.com/office/drawing/2014/main" id="{9A63FA9F-DC1D-2B75-4A8B-1914802CE329}"/>
                </a:ext>
              </a:extLst>
            </p:cNvPr>
            <p:cNvSpPr/>
            <p:nvPr/>
          </p:nvSpPr>
          <p:spPr>
            <a:xfrm>
              <a:off x="3742097" y="4025522"/>
              <a:ext cx="323862" cy="454281"/>
            </a:xfrm>
            <a:custGeom>
              <a:avLst/>
              <a:gdLst/>
              <a:ahLst/>
              <a:cxnLst/>
              <a:rect l="l" t="t" r="r" b="b"/>
              <a:pathLst>
                <a:path w="2612" h="3664" extrusionOk="0">
                  <a:moveTo>
                    <a:pt x="1125" y="1"/>
                  </a:moveTo>
                  <a:lnTo>
                    <a:pt x="1" y="932"/>
                  </a:lnTo>
                  <a:lnTo>
                    <a:pt x="2237" y="3663"/>
                  </a:lnTo>
                  <a:lnTo>
                    <a:pt x="2346" y="3566"/>
                  </a:lnTo>
                  <a:cubicBezTo>
                    <a:pt x="2563" y="3349"/>
                    <a:pt x="2612" y="3010"/>
                    <a:pt x="2479" y="2745"/>
                  </a:cubicBezTo>
                  <a:lnTo>
                    <a:pt x="2152" y="2152"/>
                  </a:lnTo>
                  <a:lnTo>
                    <a:pt x="2056" y="1137"/>
                  </a:lnTo>
                  <a:lnTo>
                    <a:pt x="1125"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793;p57">
              <a:extLst>
                <a:ext uri="{FF2B5EF4-FFF2-40B4-BE49-F238E27FC236}">
                  <a16:creationId xmlns:a16="http://schemas.microsoft.com/office/drawing/2014/main" id="{355F87A8-2A2E-7176-E9AF-374D5BAFBDDD}"/>
                </a:ext>
              </a:extLst>
            </p:cNvPr>
            <p:cNvSpPr/>
            <p:nvPr/>
          </p:nvSpPr>
          <p:spPr>
            <a:xfrm>
              <a:off x="3737633" y="4115534"/>
              <a:ext cx="311835" cy="367244"/>
            </a:xfrm>
            <a:custGeom>
              <a:avLst/>
              <a:gdLst/>
              <a:ahLst/>
              <a:cxnLst/>
              <a:rect l="l" t="t" r="r" b="b"/>
              <a:pathLst>
                <a:path w="2515" h="2962" extrusionOk="0">
                  <a:moveTo>
                    <a:pt x="255" y="0"/>
                  </a:moveTo>
                  <a:lnTo>
                    <a:pt x="1" y="206"/>
                  </a:lnTo>
                  <a:lnTo>
                    <a:pt x="2273" y="2961"/>
                  </a:lnTo>
                  <a:lnTo>
                    <a:pt x="2515" y="2768"/>
                  </a:lnTo>
                  <a:lnTo>
                    <a:pt x="25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794;p57">
              <a:extLst>
                <a:ext uri="{FF2B5EF4-FFF2-40B4-BE49-F238E27FC236}">
                  <a16:creationId xmlns:a16="http://schemas.microsoft.com/office/drawing/2014/main" id="{9CA92089-A025-F166-3246-63A13E6B2DF0}"/>
                </a:ext>
              </a:extLst>
            </p:cNvPr>
            <p:cNvSpPr/>
            <p:nvPr/>
          </p:nvSpPr>
          <p:spPr>
            <a:xfrm>
              <a:off x="4837650" y="4265307"/>
              <a:ext cx="464715" cy="213006"/>
            </a:xfrm>
            <a:custGeom>
              <a:avLst/>
              <a:gdLst/>
              <a:ahLst/>
              <a:cxnLst/>
              <a:rect l="l" t="t" r="r" b="b"/>
              <a:pathLst>
                <a:path w="3748" h="1718" extrusionOk="0">
                  <a:moveTo>
                    <a:pt x="1451" y="1"/>
                  </a:moveTo>
                  <a:lnTo>
                    <a:pt x="0" y="279"/>
                  </a:lnTo>
                  <a:lnTo>
                    <a:pt x="254" y="1717"/>
                  </a:lnTo>
                  <a:lnTo>
                    <a:pt x="3747" y="1064"/>
                  </a:lnTo>
                  <a:lnTo>
                    <a:pt x="3711" y="931"/>
                  </a:lnTo>
                  <a:cubicBezTo>
                    <a:pt x="3626" y="629"/>
                    <a:pt x="3361" y="424"/>
                    <a:pt x="3046" y="424"/>
                  </a:cubicBezTo>
                  <a:lnTo>
                    <a:pt x="2382" y="412"/>
                  </a:lnTo>
                  <a:lnTo>
                    <a:pt x="1451"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795;p57">
              <a:extLst>
                <a:ext uri="{FF2B5EF4-FFF2-40B4-BE49-F238E27FC236}">
                  <a16:creationId xmlns:a16="http://schemas.microsoft.com/office/drawing/2014/main" id="{D40EFA7B-6F94-5A12-CB26-056718FDBFA9}"/>
                </a:ext>
              </a:extLst>
            </p:cNvPr>
            <p:cNvSpPr/>
            <p:nvPr/>
          </p:nvSpPr>
          <p:spPr>
            <a:xfrm>
              <a:off x="4861580" y="4361271"/>
              <a:ext cx="442272" cy="118530"/>
            </a:xfrm>
            <a:custGeom>
              <a:avLst/>
              <a:gdLst/>
              <a:ahLst/>
              <a:cxnLst/>
              <a:rect l="l" t="t" r="r" b="b"/>
              <a:pathLst>
                <a:path w="3567" h="956" extrusionOk="0">
                  <a:moveTo>
                    <a:pt x="3518" y="0"/>
                  </a:moveTo>
                  <a:lnTo>
                    <a:pt x="1" y="653"/>
                  </a:lnTo>
                  <a:lnTo>
                    <a:pt x="61" y="955"/>
                  </a:lnTo>
                  <a:lnTo>
                    <a:pt x="3566" y="315"/>
                  </a:lnTo>
                  <a:lnTo>
                    <a:pt x="3518"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796;p57">
              <a:extLst>
                <a:ext uri="{FF2B5EF4-FFF2-40B4-BE49-F238E27FC236}">
                  <a16:creationId xmlns:a16="http://schemas.microsoft.com/office/drawing/2014/main" id="{FD79BD98-0D48-0799-FC9D-08EDDD147A0C}"/>
                </a:ext>
              </a:extLst>
            </p:cNvPr>
            <p:cNvSpPr/>
            <p:nvPr/>
          </p:nvSpPr>
          <p:spPr>
            <a:xfrm>
              <a:off x="4797231" y="4072016"/>
              <a:ext cx="220330" cy="227884"/>
            </a:xfrm>
            <a:custGeom>
              <a:avLst/>
              <a:gdLst/>
              <a:ahLst/>
              <a:cxnLst/>
              <a:rect l="l" t="t" r="r" b="b"/>
              <a:pathLst>
                <a:path w="1777" h="1838" extrusionOk="0">
                  <a:moveTo>
                    <a:pt x="1390" y="1"/>
                  </a:moveTo>
                  <a:lnTo>
                    <a:pt x="0" y="266"/>
                  </a:lnTo>
                  <a:lnTo>
                    <a:pt x="326" y="1838"/>
                  </a:lnTo>
                  <a:lnTo>
                    <a:pt x="1777" y="1560"/>
                  </a:lnTo>
                  <a:lnTo>
                    <a:pt x="1390"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797;p57">
              <a:extLst>
                <a:ext uri="{FF2B5EF4-FFF2-40B4-BE49-F238E27FC236}">
                  <a16:creationId xmlns:a16="http://schemas.microsoft.com/office/drawing/2014/main" id="{A2DEF07E-0FD8-DAFB-819B-D5D4D5DE87C3}"/>
                </a:ext>
              </a:extLst>
            </p:cNvPr>
            <p:cNvSpPr/>
            <p:nvPr/>
          </p:nvSpPr>
          <p:spPr>
            <a:xfrm>
              <a:off x="3881583" y="3896702"/>
              <a:ext cx="262363" cy="269915"/>
            </a:xfrm>
            <a:custGeom>
              <a:avLst/>
              <a:gdLst/>
              <a:ahLst/>
              <a:cxnLst/>
              <a:rect l="l" t="t" r="r" b="b"/>
              <a:pathLst>
                <a:path w="2116" h="2177" extrusionOk="0">
                  <a:moveTo>
                    <a:pt x="1209" y="0"/>
                  </a:moveTo>
                  <a:lnTo>
                    <a:pt x="0" y="1040"/>
                  </a:lnTo>
                  <a:lnTo>
                    <a:pt x="931" y="2176"/>
                  </a:lnTo>
                  <a:lnTo>
                    <a:pt x="2115" y="1088"/>
                  </a:lnTo>
                  <a:lnTo>
                    <a:pt x="1209"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798;p57">
              <a:extLst>
                <a:ext uri="{FF2B5EF4-FFF2-40B4-BE49-F238E27FC236}">
                  <a16:creationId xmlns:a16="http://schemas.microsoft.com/office/drawing/2014/main" id="{64DE866F-8896-DEDE-B84E-3F2701A30E40}"/>
                </a:ext>
              </a:extLst>
            </p:cNvPr>
            <p:cNvSpPr/>
            <p:nvPr/>
          </p:nvSpPr>
          <p:spPr>
            <a:xfrm>
              <a:off x="3937005" y="2997569"/>
              <a:ext cx="707487" cy="1134587"/>
            </a:xfrm>
            <a:custGeom>
              <a:avLst/>
              <a:gdLst/>
              <a:ahLst/>
              <a:cxnLst/>
              <a:rect l="l" t="t" r="r" b="b"/>
              <a:pathLst>
                <a:path w="5706" h="9151" extrusionOk="0">
                  <a:moveTo>
                    <a:pt x="4001" y="0"/>
                  </a:moveTo>
                  <a:lnTo>
                    <a:pt x="3022" y="568"/>
                  </a:lnTo>
                  <a:lnTo>
                    <a:pt x="3445" y="4086"/>
                  </a:lnTo>
                  <a:lnTo>
                    <a:pt x="0" y="7530"/>
                  </a:lnTo>
                  <a:lnTo>
                    <a:pt x="1427" y="9150"/>
                  </a:lnTo>
                  <a:lnTo>
                    <a:pt x="5705" y="5464"/>
                  </a:lnTo>
                  <a:lnTo>
                    <a:pt x="4001" y="0"/>
                  </a:ln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799;p57">
              <a:extLst>
                <a:ext uri="{FF2B5EF4-FFF2-40B4-BE49-F238E27FC236}">
                  <a16:creationId xmlns:a16="http://schemas.microsoft.com/office/drawing/2014/main" id="{4C49E6F7-FC48-E7C4-CDA0-15CBA8ED9749}"/>
                </a:ext>
              </a:extLst>
            </p:cNvPr>
            <p:cNvSpPr/>
            <p:nvPr/>
          </p:nvSpPr>
          <p:spPr>
            <a:xfrm>
              <a:off x="4269664" y="2870113"/>
              <a:ext cx="785477" cy="1363835"/>
            </a:xfrm>
            <a:custGeom>
              <a:avLst/>
              <a:gdLst/>
              <a:ahLst/>
              <a:cxnLst/>
              <a:rect l="l" t="t" r="r" b="b"/>
              <a:pathLst>
                <a:path w="6335" h="11000" extrusionOk="0">
                  <a:moveTo>
                    <a:pt x="1" y="1"/>
                  </a:moveTo>
                  <a:cubicBezTo>
                    <a:pt x="182" y="1270"/>
                    <a:pt x="2212" y="4969"/>
                    <a:pt x="2212" y="4969"/>
                  </a:cubicBezTo>
                  <a:lnTo>
                    <a:pt x="3989" y="11000"/>
                  </a:lnTo>
                  <a:lnTo>
                    <a:pt x="6334" y="10553"/>
                  </a:lnTo>
                  <a:lnTo>
                    <a:pt x="3602" y="218"/>
                  </a:lnTo>
                  <a:lnTo>
                    <a:pt x="1"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nvGrpSpPr>
            <p:cNvPr id="18" name="Google Shape;1800;p57">
              <a:extLst>
                <a:ext uri="{FF2B5EF4-FFF2-40B4-BE49-F238E27FC236}">
                  <a16:creationId xmlns:a16="http://schemas.microsoft.com/office/drawing/2014/main" id="{7BB83011-FEAF-503C-371E-D4ABF4CE715E}"/>
                </a:ext>
              </a:extLst>
            </p:cNvPr>
            <p:cNvGrpSpPr/>
            <p:nvPr/>
          </p:nvGrpSpPr>
          <p:grpSpPr>
            <a:xfrm>
              <a:off x="3570855" y="1166605"/>
              <a:ext cx="1727702" cy="1968454"/>
              <a:chOff x="3552575" y="1381425"/>
              <a:chExt cx="1636850" cy="1864952"/>
            </a:xfrm>
          </p:grpSpPr>
          <p:sp>
            <p:nvSpPr>
              <p:cNvPr id="23" name="Google Shape;1801;p57">
                <a:extLst>
                  <a:ext uri="{FF2B5EF4-FFF2-40B4-BE49-F238E27FC236}">
                    <a16:creationId xmlns:a16="http://schemas.microsoft.com/office/drawing/2014/main" id="{AB3F23FF-5B1C-18F5-EBAF-A46FDCCD5BCD}"/>
                  </a:ext>
                </a:extLst>
              </p:cNvPr>
              <p:cNvSpPr/>
              <p:nvPr/>
            </p:nvSpPr>
            <p:spPr>
              <a:xfrm>
                <a:off x="4927511" y="1866260"/>
                <a:ext cx="259561" cy="194702"/>
              </a:xfrm>
              <a:custGeom>
                <a:avLst/>
                <a:gdLst/>
                <a:ahLst/>
                <a:cxnLst/>
                <a:rect l="l" t="t" r="r" b="b"/>
                <a:pathLst>
                  <a:path w="2097" h="1573" extrusionOk="0">
                    <a:moveTo>
                      <a:pt x="1045" y="0"/>
                    </a:moveTo>
                    <a:cubicBezTo>
                      <a:pt x="852" y="0"/>
                      <a:pt x="659" y="73"/>
                      <a:pt x="508" y="218"/>
                    </a:cubicBezTo>
                    <a:cubicBezTo>
                      <a:pt x="0" y="702"/>
                      <a:pt x="327" y="1560"/>
                      <a:pt x="1028" y="1572"/>
                    </a:cubicBezTo>
                    <a:cubicBezTo>
                      <a:pt x="1038" y="1572"/>
                      <a:pt x="1048" y="1572"/>
                      <a:pt x="1057" y="1572"/>
                    </a:cubicBezTo>
                    <a:cubicBezTo>
                      <a:pt x="1739" y="1572"/>
                      <a:pt x="2097" y="755"/>
                      <a:pt x="1620" y="254"/>
                    </a:cubicBezTo>
                    <a:cubicBezTo>
                      <a:pt x="1463" y="85"/>
                      <a:pt x="1254" y="0"/>
                      <a:pt x="1045" y="0"/>
                    </a:cubicBez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1802;p57">
                <a:extLst>
                  <a:ext uri="{FF2B5EF4-FFF2-40B4-BE49-F238E27FC236}">
                    <a16:creationId xmlns:a16="http://schemas.microsoft.com/office/drawing/2014/main" id="{1B5754E0-144E-C44F-76A0-E947F389A98B}"/>
                  </a:ext>
                </a:extLst>
              </p:cNvPr>
              <p:cNvSpPr/>
              <p:nvPr/>
            </p:nvSpPr>
            <p:spPr>
              <a:xfrm>
                <a:off x="4993361" y="1685174"/>
                <a:ext cx="196064" cy="288030"/>
              </a:xfrm>
              <a:custGeom>
                <a:avLst/>
                <a:gdLst/>
                <a:ahLst/>
                <a:cxnLst/>
                <a:rect l="l" t="t" r="r" b="b"/>
                <a:pathLst>
                  <a:path w="1584" h="2327" extrusionOk="0">
                    <a:moveTo>
                      <a:pt x="1404" y="0"/>
                    </a:moveTo>
                    <a:cubicBezTo>
                      <a:pt x="1353" y="0"/>
                      <a:pt x="1305" y="27"/>
                      <a:pt x="1281" y="74"/>
                    </a:cubicBezTo>
                    <a:lnTo>
                      <a:pt x="49" y="2104"/>
                    </a:lnTo>
                    <a:cubicBezTo>
                      <a:pt x="0" y="2165"/>
                      <a:pt x="24" y="2261"/>
                      <a:pt x="97" y="2310"/>
                    </a:cubicBezTo>
                    <a:cubicBezTo>
                      <a:pt x="120" y="2321"/>
                      <a:pt x="145" y="2327"/>
                      <a:pt x="169" y="2327"/>
                    </a:cubicBezTo>
                    <a:cubicBezTo>
                      <a:pt x="220" y="2327"/>
                      <a:pt x="270" y="2302"/>
                      <a:pt x="302" y="2261"/>
                    </a:cubicBezTo>
                    <a:lnTo>
                      <a:pt x="1535" y="231"/>
                    </a:lnTo>
                    <a:cubicBezTo>
                      <a:pt x="1584" y="158"/>
                      <a:pt x="1559" y="61"/>
                      <a:pt x="1487" y="25"/>
                    </a:cubicBezTo>
                    <a:cubicBezTo>
                      <a:pt x="1461" y="8"/>
                      <a:pt x="1432" y="0"/>
                      <a:pt x="1404" y="0"/>
                    </a:cubicBezTo>
                    <a:close/>
                  </a:path>
                </a:pathLst>
              </a:custGeom>
              <a:solidFill>
                <a:srgbClr val="0000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803;p57">
                <a:extLst>
                  <a:ext uri="{FF2B5EF4-FFF2-40B4-BE49-F238E27FC236}">
                    <a16:creationId xmlns:a16="http://schemas.microsoft.com/office/drawing/2014/main" id="{EDEFB8EF-FAAA-341A-483D-A33100ECFAC0}"/>
                  </a:ext>
                </a:extLst>
              </p:cNvPr>
              <p:cNvSpPr/>
              <p:nvPr/>
            </p:nvSpPr>
            <p:spPr>
              <a:xfrm>
                <a:off x="4914019" y="2003901"/>
                <a:ext cx="191608" cy="240995"/>
              </a:xfrm>
              <a:custGeom>
                <a:avLst/>
                <a:gdLst/>
                <a:ahLst/>
                <a:cxnLst/>
                <a:rect l="l" t="t" r="r" b="b"/>
                <a:pathLst>
                  <a:path w="1548" h="1947" extrusionOk="0">
                    <a:moveTo>
                      <a:pt x="774" y="1"/>
                    </a:moveTo>
                    <a:lnTo>
                      <a:pt x="1" y="1560"/>
                    </a:lnTo>
                    <a:lnTo>
                      <a:pt x="907" y="1947"/>
                    </a:lnTo>
                    <a:lnTo>
                      <a:pt x="1548" y="363"/>
                    </a:lnTo>
                    <a:lnTo>
                      <a:pt x="774" y="1"/>
                    </a:ln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1804;p57">
                <a:extLst>
                  <a:ext uri="{FF2B5EF4-FFF2-40B4-BE49-F238E27FC236}">
                    <a16:creationId xmlns:a16="http://schemas.microsoft.com/office/drawing/2014/main" id="{85BF4D04-DC9B-F9F4-ED9A-B955D1EA8C08}"/>
                  </a:ext>
                </a:extLst>
              </p:cNvPr>
              <p:cNvSpPr/>
              <p:nvPr/>
            </p:nvSpPr>
            <p:spPr>
              <a:xfrm>
                <a:off x="4505549" y="1972461"/>
                <a:ext cx="615050" cy="648347"/>
              </a:xfrm>
              <a:custGeom>
                <a:avLst/>
                <a:gdLst/>
                <a:ahLst/>
                <a:cxnLst/>
                <a:rect l="l" t="t" r="r" b="b"/>
                <a:pathLst>
                  <a:path w="4969" h="5238" extrusionOk="0">
                    <a:moveTo>
                      <a:pt x="1" y="1"/>
                    </a:moveTo>
                    <a:lnTo>
                      <a:pt x="1185" y="4328"/>
                    </a:lnTo>
                    <a:lnTo>
                      <a:pt x="1935" y="4981"/>
                    </a:lnTo>
                    <a:cubicBezTo>
                      <a:pt x="2128" y="5155"/>
                      <a:pt x="2365" y="5237"/>
                      <a:pt x="2599" y="5237"/>
                    </a:cubicBezTo>
                    <a:cubicBezTo>
                      <a:pt x="2981" y="5237"/>
                      <a:pt x="3358" y="5019"/>
                      <a:pt x="3530" y="4630"/>
                    </a:cubicBezTo>
                    <a:lnTo>
                      <a:pt x="4969" y="1415"/>
                    </a:lnTo>
                    <a:lnTo>
                      <a:pt x="3409" y="919"/>
                    </a:lnTo>
                    <a:lnTo>
                      <a:pt x="2479" y="3010"/>
                    </a:lnTo>
                    <a:lnTo>
                      <a:pt x="1778" y="1910"/>
                    </a:lnTo>
                    <a:cubicBezTo>
                      <a:pt x="775" y="255"/>
                      <a:pt x="1" y="1"/>
                      <a:pt x="1" y="1"/>
                    </a:cubicBez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1805;p57">
                <a:extLst>
                  <a:ext uri="{FF2B5EF4-FFF2-40B4-BE49-F238E27FC236}">
                    <a16:creationId xmlns:a16="http://schemas.microsoft.com/office/drawing/2014/main" id="{AB3BA5F4-53B0-134B-983A-D0281B6067EB}"/>
                  </a:ext>
                </a:extLst>
              </p:cNvPr>
              <p:cNvSpPr/>
              <p:nvPr/>
            </p:nvSpPr>
            <p:spPr>
              <a:xfrm>
                <a:off x="4444278" y="1955999"/>
                <a:ext cx="291867" cy="1210544"/>
              </a:xfrm>
              <a:custGeom>
                <a:avLst/>
                <a:gdLst/>
                <a:ahLst/>
                <a:cxnLst/>
                <a:rect l="l" t="t" r="r" b="b"/>
                <a:pathLst>
                  <a:path w="2358" h="9780" extrusionOk="0">
                    <a:moveTo>
                      <a:pt x="49" y="1"/>
                    </a:moveTo>
                    <a:lnTo>
                      <a:pt x="0" y="1161"/>
                    </a:lnTo>
                    <a:lnTo>
                      <a:pt x="907" y="9779"/>
                    </a:lnTo>
                    <a:lnTo>
                      <a:pt x="2357" y="9441"/>
                    </a:lnTo>
                    <a:cubicBezTo>
                      <a:pt x="2357" y="9441"/>
                      <a:pt x="1825" y="4533"/>
                      <a:pt x="1572" y="2261"/>
                    </a:cubicBezTo>
                    <a:cubicBezTo>
                      <a:pt x="1330" y="1"/>
                      <a:pt x="49" y="1"/>
                      <a:pt x="49"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1806;p57">
                <a:extLst>
                  <a:ext uri="{FF2B5EF4-FFF2-40B4-BE49-F238E27FC236}">
                    <a16:creationId xmlns:a16="http://schemas.microsoft.com/office/drawing/2014/main" id="{B9BCA665-425A-D26A-DEDA-23DAF148AA79}"/>
                  </a:ext>
                </a:extLst>
              </p:cNvPr>
              <p:cNvSpPr/>
              <p:nvPr/>
            </p:nvSpPr>
            <p:spPr>
              <a:xfrm>
                <a:off x="4227300" y="1940525"/>
                <a:ext cx="369723" cy="1110403"/>
              </a:xfrm>
              <a:custGeom>
                <a:avLst/>
                <a:gdLst/>
                <a:ahLst/>
                <a:cxnLst/>
                <a:rect l="l" t="t" r="r" b="b"/>
                <a:pathLst>
                  <a:path w="2987" h="8200" extrusionOk="0">
                    <a:moveTo>
                      <a:pt x="955" y="1"/>
                    </a:moveTo>
                    <a:cubicBezTo>
                      <a:pt x="367" y="1"/>
                      <a:pt x="37" y="162"/>
                      <a:pt x="37" y="162"/>
                    </a:cubicBezTo>
                    <a:lnTo>
                      <a:pt x="1" y="8188"/>
                    </a:lnTo>
                    <a:lnTo>
                      <a:pt x="2986" y="8200"/>
                    </a:lnTo>
                    <a:cubicBezTo>
                      <a:pt x="2986" y="8200"/>
                      <a:pt x="2757" y="2664"/>
                      <a:pt x="2696" y="1927"/>
                    </a:cubicBezTo>
                    <a:cubicBezTo>
                      <a:pt x="2636" y="1201"/>
                      <a:pt x="2261" y="138"/>
                      <a:pt x="1391" y="29"/>
                    </a:cubicBezTo>
                    <a:cubicBezTo>
                      <a:pt x="1233" y="9"/>
                      <a:pt x="1088" y="1"/>
                      <a:pt x="955"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1807;p57">
                <a:extLst>
                  <a:ext uri="{FF2B5EF4-FFF2-40B4-BE49-F238E27FC236}">
                    <a16:creationId xmlns:a16="http://schemas.microsoft.com/office/drawing/2014/main" id="{9F2191E4-3141-778A-523B-80C46068EFE5}"/>
                  </a:ext>
                </a:extLst>
              </p:cNvPr>
              <p:cNvSpPr/>
              <p:nvPr/>
            </p:nvSpPr>
            <p:spPr>
              <a:xfrm>
                <a:off x="4076160" y="1943993"/>
                <a:ext cx="390642" cy="1280107"/>
              </a:xfrm>
              <a:custGeom>
                <a:avLst/>
                <a:gdLst/>
                <a:ahLst/>
                <a:cxnLst/>
                <a:rect l="l" t="t" r="r" b="b"/>
                <a:pathLst>
                  <a:path w="3156" h="10342" extrusionOk="0">
                    <a:moveTo>
                      <a:pt x="1744" y="1"/>
                    </a:moveTo>
                    <a:cubicBezTo>
                      <a:pt x="1660" y="1"/>
                      <a:pt x="1033" y="32"/>
                      <a:pt x="146" y="920"/>
                    </a:cubicBezTo>
                    <a:cubicBezTo>
                      <a:pt x="86" y="992"/>
                      <a:pt x="49" y="1077"/>
                      <a:pt x="49" y="1173"/>
                    </a:cubicBezTo>
                    <a:lnTo>
                      <a:pt x="1" y="10323"/>
                    </a:lnTo>
                    <a:cubicBezTo>
                      <a:pt x="179" y="10335"/>
                      <a:pt x="358" y="10341"/>
                      <a:pt x="536" y="10341"/>
                    </a:cubicBezTo>
                    <a:cubicBezTo>
                      <a:pt x="1432" y="10341"/>
                      <a:pt x="2319" y="10189"/>
                      <a:pt x="3156" y="9876"/>
                    </a:cubicBezTo>
                    <a:lnTo>
                      <a:pt x="1754" y="1"/>
                    </a:lnTo>
                    <a:cubicBezTo>
                      <a:pt x="1754" y="1"/>
                      <a:pt x="1750" y="1"/>
                      <a:pt x="1744" y="1"/>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1808;p57">
                <a:extLst>
                  <a:ext uri="{FF2B5EF4-FFF2-40B4-BE49-F238E27FC236}">
                    <a16:creationId xmlns:a16="http://schemas.microsoft.com/office/drawing/2014/main" id="{6F456A1A-A238-C9D9-90CF-852C66206A81}"/>
                  </a:ext>
                </a:extLst>
              </p:cNvPr>
              <p:cNvSpPr/>
              <p:nvPr/>
            </p:nvSpPr>
            <p:spPr>
              <a:xfrm>
                <a:off x="3552575" y="3050932"/>
                <a:ext cx="257333" cy="195445"/>
              </a:xfrm>
              <a:custGeom>
                <a:avLst/>
                <a:gdLst/>
                <a:ahLst/>
                <a:cxnLst/>
                <a:rect l="l" t="t" r="r" b="b"/>
                <a:pathLst>
                  <a:path w="2079" h="1579" extrusionOk="0">
                    <a:moveTo>
                      <a:pt x="1038" y="0"/>
                    </a:moveTo>
                    <a:cubicBezTo>
                      <a:pt x="1019" y="0"/>
                      <a:pt x="999" y="1"/>
                      <a:pt x="980" y="2"/>
                    </a:cubicBezTo>
                    <a:cubicBezTo>
                      <a:pt x="291" y="63"/>
                      <a:pt x="1" y="933"/>
                      <a:pt x="532" y="1392"/>
                    </a:cubicBezTo>
                    <a:cubicBezTo>
                      <a:pt x="679" y="1517"/>
                      <a:pt x="860" y="1579"/>
                      <a:pt x="1042" y="1579"/>
                    </a:cubicBezTo>
                    <a:cubicBezTo>
                      <a:pt x="1263" y="1579"/>
                      <a:pt x="1485" y="1487"/>
                      <a:pt x="1644" y="1308"/>
                    </a:cubicBezTo>
                    <a:cubicBezTo>
                      <a:pt x="2079" y="791"/>
                      <a:pt x="1703" y="0"/>
                      <a:pt x="1038" y="0"/>
                    </a:cubicBez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1809;p57">
                <a:extLst>
                  <a:ext uri="{FF2B5EF4-FFF2-40B4-BE49-F238E27FC236}">
                    <a16:creationId xmlns:a16="http://schemas.microsoft.com/office/drawing/2014/main" id="{28C9CBC9-84C5-B831-1308-D53B1805D5B0}"/>
                  </a:ext>
                </a:extLst>
              </p:cNvPr>
              <p:cNvSpPr/>
              <p:nvPr/>
            </p:nvSpPr>
            <p:spPr>
              <a:xfrm>
                <a:off x="3625852" y="2867123"/>
                <a:ext cx="193217" cy="223047"/>
              </a:xfrm>
              <a:custGeom>
                <a:avLst/>
                <a:gdLst/>
                <a:ahLst/>
                <a:cxnLst/>
                <a:rect l="l" t="t" r="r" b="b"/>
                <a:pathLst>
                  <a:path w="1561" h="1802" extrusionOk="0">
                    <a:moveTo>
                      <a:pt x="472" y="1"/>
                    </a:moveTo>
                    <a:lnTo>
                      <a:pt x="1" y="1632"/>
                    </a:lnTo>
                    <a:lnTo>
                      <a:pt x="847" y="1802"/>
                    </a:lnTo>
                    <a:lnTo>
                      <a:pt x="1560" y="134"/>
                    </a:lnTo>
                    <a:lnTo>
                      <a:pt x="472" y="1"/>
                    </a:ln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1810;p57">
                <a:extLst>
                  <a:ext uri="{FF2B5EF4-FFF2-40B4-BE49-F238E27FC236}">
                    <a16:creationId xmlns:a16="http://schemas.microsoft.com/office/drawing/2014/main" id="{D6745B39-F039-C915-1832-66140CA02D7C}"/>
                  </a:ext>
                </a:extLst>
              </p:cNvPr>
              <p:cNvSpPr/>
              <p:nvPr/>
            </p:nvSpPr>
            <p:spPr>
              <a:xfrm>
                <a:off x="3591442" y="1978526"/>
                <a:ext cx="730287" cy="1044311"/>
              </a:xfrm>
              <a:custGeom>
                <a:avLst/>
                <a:gdLst/>
                <a:ahLst/>
                <a:cxnLst/>
                <a:rect l="l" t="t" r="r" b="b"/>
                <a:pathLst>
                  <a:path w="5900" h="8437" extrusionOk="0">
                    <a:moveTo>
                      <a:pt x="4872" y="0"/>
                    </a:moveTo>
                    <a:cubicBezTo>
                      <a:pt x="4872" y="0"/>
                      <a:pt x="1451" y="2006"/>
                      <a:pt x="1" y="8159"/>
                    </a:cubicBezTo>
                    <a:lnTo>
                      <a:pt x="2044" y="8437"/>
                    </a:lnTo>
                    <a:cubicBezTo>
                      <a:pt x="2044" y="8437"/>
                      <a:pt x="3107" y="4267"/>
                      <a:pt x="5174" y="2562"/>
                    </a:cubicBezTo>
                    <a:cubicBezTo>
                      <a:pt x="5174" y="2562"/>
                      <a:pt x="5899" y="1100"/>
                      <a:pt x="4872" y="0"/>
                    </a:cubicBez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1811;p57">
                <a:extLst>
                  <a:ext uri="{FF2B5EF4-FFF2-40B4-BE49-F238E27FC236}">
                    <a16:creationId xmlns:a16="http://schemas.microsoft.com/office/drawing/2014/main" id="{7A7B6769-AC74-F6AB-1452-49C59338D61D}"/>
                  </a:ext>
                </a:extLst>
              </p:cNvPr>
              <p:cNvSpPr/>
              <p:nvPr/>
            </p:nvSpPr>
            <p:spPr>
              <a:xfrm>
                <a:off x="4079254" y="2295644"/>
                <a:ext cx="152618" cy="178116"/>
              </a:xfrm>
              <a:custGeom>
                <a:avLst/>
                <a:gdLst/>
                <a:ahLst/>
                <a:cxnLst/>
                <a:rect l="l" t="t" r="r" b="b"/>
                <a:pathLst>
                  <a:path w="1233" h="1439" fill="none" extrusionOk="0">
                    <a:moveTo>
                      <a:pt x="0" y="1439"/>
                    </a:moveTo>
                    <a:cubicBezTo>
                      <a:pt x="0" y="1439"/>
                      <a:pt x="665" y="327"/>
                      <a:pt x="1233" y="0"/>
                    </a:cubicBezTo>
                  </a:path>
                </a:pathLst>
              </a:custGeom>
              <a:noFill/>
              <a:ln w="2725" cap="flat" cmpd="sng">
                <a:solidFill>
                  <a:srgbClr val="4A24B6"/>
                </a:solidFill>
                <a:prstDash val="solid"/>
                <a:miter lim="12086"/>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1812;p57">
                <a:extLst>
                  <a:ext uri="{FF2B5EF4-FFF2-40B4-BE49-F238E27FC236}">
                    <a16:creationId xmlns:a16="http://schemas.microsoft.com/office/drawing/2014/main" id="{F0B03C32-2580-E0AA-AF55-3D4C394DC69B}"/>
                  </a:ext>
                </a:extLst>
              </p:cNvPr>
              <p:cNvSpPr/>
              <p:nvPr/>
            </p:nvSpPr>
            <p:spPr>
              <a:xfrm>
                <a:off x="4302180" y="1722679"/>
                <a:ext cx="158683" cy="299294"/>
              </a:xfrm>
              <a:custGeom>
                <a:avLst/>
                <a:gdLst/>
                <a:ahLst/>
                <a:cxnLst/>
                <a:rect l="l" t="t" r="r" b="b"/>
                <a:pathLst>
                  <a:path w="1282" h="2418" extrusionOk="0">
                    <a:moveTo>
                      <a:pt x="0" y="0"/>
                    </a:moveTo>
                    <a:lnTo>
                      <a:pt x="0" y="1777"/>
                    </a:lnTo>
                    <a:cubicBezTo>
                      <a:pt x="0" y="2127"/>
                      <a:pt x="278" y="2418"/>
                      <a:pt x="629" y="2418"/>
                    </a:cubicBezTo>
                    <a:cubicBezTo>
                      <a:pt x="991" y="2418"/>
                      <a:pt x="1269" y="2140"/>
                      <a:pt x="1281" y="1777"/>
                    </a:cubicBezTo>
                    <a:lnTo>
                      <a:pt x="1281" y="0"/>
                    </a:ln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1813;p57">
                <a:extLst>
                  <a:ext uri="{FF2B5EF4-FFF2-40B4-BE49-F238E27FC236}">
                    <a16:creationId xmlns:a16="http://schemas.microsoft.com/office/drawing/2014/main" id="{451FA71A-0893-FDE1-20F2-93837DE139EB}"/>
                  </a:ext>
                </a:extLst>
              </p:cNvPr>
              <p:cNvSpPr/>
              <p:nvPr/>
            </p:nvSpPr>
            <p:spPr>
              <a:xfrm>
                <a:off x="4296115" y="1734561"/>
                <a:ext cx="163263" cy="205223"/>
              </a:xfrm>
              <a:custGeom>
                <a:avLst/>
                <a:gdLst/>
                <a:ahLst/>
                <a:cxnLst/>
                <a:rect l="l" t="t" r="r" b="b"/>
                <a:pathLst>
                  <a:path w="1319" h="1658" extrusionOk="0">
                    <a:moveTo>
                      <a:pt x="1" y="1"/>
                    </a:moveTo>
                    <a:cubicBezTo>
                      <a:pt x="1" y="1"/>
                      <a:pt x="144" y="1657"/>
                      <a:pt x="1293" y="1657"/>
                    </a:cubicBezTo>
                    <a:cubicBezTo>
                      <a:pt x="1302" y="1657"/>
                      <a:pt x="1310" y="1657"/>
                      <a:pt x="1318" y="1657"/>
                    </a:cubicBezTo>
                    <a:lnTo>
                      <a:pt x="1318" y="738"/>
                    </a:lnTo>
                    <a:lnTo>
                      <a:pt x="1" y="1"/>
                    </a:lnTo>
                    <a:close/>
                  </a:path>
                </a:pathLst>
              </a:custGeom>
              <a:solidFill>
                <a:srgbClr val="B1685E"/>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6" name="Google Shape;1814;p57">
                <a:extLst>
                  <a:ext uri="{FF2B5EF4-FFF2-40B4-BE49-F238E27FC236}">
                    <a16:creationId xmlns:a16="http://schemas.microsoft.com/office/drawing/2014/main" id="{487B5473-2AB2-FD25-6142-CF7A6515E199}"/>
                  </a:ext>
                </a:extLst>
              </p:cNvPr>
              <p:cNvSpPr/>
              <p:nvPr/>
            </p:nvSpPr>
            <p:spPr>
              <a:xfrm>
                <a:off x="4546024" y="1489235"/>
                <a:ext cx="151132" cy="179725"/>
              </a:xfrm>
              <a:custGeom>
                <a:avLst/>
                <a:gdLst/>
                <a:ahLst/>
                <a:cxnLst/>
                <a:rect l="l" t="t" r="r" b="b"/>
                <a:pathLst>
                  <a:path w="1221" h="1452" extrusionOk="0">
                    <a:moveTo>
                      <a:pt x="0" y="1"/>
                    </a:moveTo>
                    <a:lnTo>
                      <a:pt x="0" y="690"/>
                    </a:lnTo>
                    <a:lnTo>
                      <a:pt x="218" y="1451"/>
                    </a:lnTo>
                    <a:cubicBezTo>
                      <a:pt x="1221" y="206"/>
                      <a:pt x="0" y="1"/>
                      <a:pt x="0" y="1"/>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7" name="Google Shape;1815;p57">
                <a:extLst>
                  <a:ext uri="{FF2B5EF4-FFF2-40B4-BE49-F238E27FC236}">
                    <a16:creationId xmlns:a16="http://schemas.microsoft.com/office/drawing/2014/main" id="{957DDB7B-8DCF-DB9A-9CF0-9D304EBBA4AA}"/>
                  </a:ext>
                </a:extLst>
              </p:cNvPr>
              <p:cNvSpPr/>
              <p:nvPr/>
            </p:nvSpPr>
            <p:spPr>
              <a:xfrm>
                <a:off x="4278167" y="1516219"/>
                <a:ext cx="308330" cy="371085"/>
              </a:xfrm>
              <a:custGeom>
                <a:avLst/>
                <a:gdLst/>
                <a:ahLst/>
                <a:cxnLst/>
                <a:rect l="l" t="t" r="r" b="b"/>
                <a:pathLst>
                  <a:path w="2491" h="2998" extrusionOk="0">
                    <a:moveTo>
                      <a:pt x="545" y="0"/>
                    </a:moveTo>
                    <a:cubicBezTo>
                      <a:pt x="242" y="0"/>
                      <a:pt x="1" y="242"/>
                      <a:pt x="1" y="544"/>
                    </a:cubicBezTo>
                    <a:lnTo>
                      <a:pt x="1" y="1717"/>
                    </a:lnTo>
                    <a:cubicBezTo>
                      <a:pt x="1" y="2393"/>
                      <a:pt x="665" y="2998"/>
                      <a:pt x="1246" y="2998"/>
                    </a:cubicBezTo>
                    <a:cubicBezTo>
                      <a:pt x="1935" y="2998"/>
                      <a:pt x="2491" y="2587"/>
                      <a:pt x="2491" y="1910"/>
                    </a:cubicBezTo>
                    <a:lnTo>
                      <a:pt x="2491" y="544"/>
                    </a:lnTo>
                    <a:cubicBezTo>
                      <a:pt x="2491" y="242"/>
                      <a:pt x="2249" y="0"/>
                      <a:pt x="1947" y="0"/>
                    </a:cubicBez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8" name="Google Shape;1816;p57">
                <a:extLst>
                  <a:ext uri="{FF2B5EF4-FFF2-40B4-BE49-F238E27FC236}">
                    <a16:creationId xmlns:a16="http://schemas.microsoft.com/office/drawing/2014/main" id="{730B95EC-5F4D-8055-5B61-61C9741B3BF9}"/>
                  </a:ext>
                </a:extLst>
              </p:cNvPr>
              <p:cNvSpPr/>
              <p:nvPr/>
            </p:nvSpPr>
            <p:spPr>
              <a:xfrm>
                <a:off x="4197463" y="1515476"/>
                <a:ext cx="179601" cy="154969"/>
              </a:xfrm>
              <a:custGeom>
                <a:avLst/>
                <a:gdLst/>
                <a:ahLst/>
                <a:cxnLst/>
                <a:rect l="l" t="t" r="r" b="b"/>
                <a:pathLst>
                  <a:path w="1451" h="1252" extrusionOk="0">
                    <a:moveTo>
                      <a:pt x="432" y="1"/>
                    </a:moveTo>
                    <a:cubicBezTo>
                      <a:pt x="313" y="1"/>
                      <a:pt x="207" y="59"/>
                      <a:pt x="145" y="151"/>
                    </a:cubicBezTo>
                    <a:cubicBezTo>
                      <a:pt x="0" y="357"/>
                      <a:pt x="363" y="1251"/>
                      <a:pt x="363" y="1251"/>
                    </a:cubicBezTo>
                    <a:lnTo>
                      <a:pt x="858" y="1251"/>
                    </a:lnTo>
                    <a:cubicBezTo>
                      <a:pt x="1293" y="1009"/>
                      <a:pt x="1450" y="441"/>
                      <a:pt x="1197" y="6"/>
                    </a:cubicBezTo>
                    <a:lnTo>
                      <a:pt x="496" y="6"/>
                    </a:lnTo>
                    <a:cubicBezTo>
                      <a:pt x="474" y="3"/>
                      <a:pt x="453" y="1"/>
                      <a:pt x="432" y="1"/>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9" name="Google Shape;1817;p57">
                <a:extLst>
                  <a:ext uri="{FF2B5EF4-FFF2-40B4-BE49-F238E27FC236}">
                    <a16:creationId xmlns:a16="http://schemas.microsoft.com/office/drawing/2014/main" id="{2DCCCEF7-3BDA-DB18-09ED-06F7B4F0CFFC}"/>
                  </a:ext>
                </a:extLst>
              </p:cNvPr>
              <p:cNvSpPr/>
              <p:nvPr/>
            </p:nvSpPr>
            <p:spPr>
              <a:xfrm>
                <a:off x="4209346" y="1634426"/>
                <a:ext cx="110905" cy="110781"/>
              </a:xfrm>
              <a:custGeom>
                <a:avLst/>
                <a:gdLst/>
                <a:ahLst/>
                <a:cxnLst/>
                <a:rect l="l" t="t" r="r" b="b"/>
                <a:pathLst>
                  <a:path w="896" h="895" extrusionOk="0">
                    <a:moveTo>
                      <a:pt x="448" y="0"/>
                    </a:moveTo>
                    <a:cubicBezTo>
                      <a:pt x="206" y="0"/>
                      <a:pt x="1" y="206"/>
                      <a:pt x="1" y="447"/>
                    </a:cubicBezTo>
                    <a:cubicBezTo>
                      <a:pt x="1" y="689"/>
                      <a:pt x="206" y="895"/>
                      <a:pt x="448" y="895"/>
                    </a:cubicBezTo>
                    <a:cubicBezTo>
                      <a:pt x="702" y="895"/>
                      <a:pt x="895" y="689"/>
                      <a:pt x="895" y="447"/>
                    </a:cubicBezTo>
                    <a:cubicBezTo>
                      <a:pt x="895" y="206"/>
                      <a:pt x="702" y="0"/>
                      <a:pt x="448" y="0"/>
                    </a:cubicBezTo>
                    <a:close/>
                  </a:path>
                </a:pathLst>
              </a:custGeom>
              <a:solidFill>
                <a:srgbClr val="C8807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0" name="Google Shape;1818;p57">
                <a:extLst>
                  <a:ext uri="{FF2B5EF4-FFF2-40B4-BE49-F238E27FC236}">
                    <a16:creationId xmlns:a16="http://schemas.microsoft.com/office/drawing/2014/main" id="{70C661F6-04BB-22B9-E3D2-03995B4361B6}"/>
                  </a:ext>
                </a:extLst>
              </p:cNvPr>
              <p:cNvSpPr/>
              <p:nvPr/>
            </p:nvSpPr>
            <p:spPr>
              <a:xfrm>
                <a:off x="4168994" y="1381425"/>
                <a:ext cx="458719" cy="190246"/>
              </a:xfrm>
              <a:custGeom>
                <a:avLst/>
                <a:gdLst/>
                <a:ahLst/>
                <a:cxnLst/>
                <a:rect l="l" t="t" r="r" b="b"/>
                <a:pathLst>
                  <a:path w="3706" h="1537" extrusionOk="0">
                    <a:moveTo>
                      <a:pt x="1257" y="1"/>
                    </a:moveTo>
                    <a:cubicBezTo>
                      <a:pt x="929" y="1"/>
                      <a:pt x="639" y="239"/>
                      <a:pt x="568" y="569"/>
                    </a:cubicBezTo>
                    <a:cubicBezTo>
                      <a:pt x="0" y="654"/>
                      <a:pt x="37" y="1488"/>
                      <a:pt x="617" y="1536"/>
                    </a:cubicBezTo>
                    <a:cubicBezTo>
                      <a:pt x="798" y="1524"/>
                      <a:pt x="955" y="1416"/>
                      <a:pt x="1028" y="1246"/>
                    </a:cubicBezTo>
                    <a:cubicBezTo>
                      <a:pt x="1112" y="1283"/>
                      <a:pt x="1197" y="1295"/>
                      <a:pt x="1282" y="1295"/>
                    </a:cubicBezTo>
                    <a:cubicBezTo>
                      <a:pt x="1366" y="1295"/>
                      <a:pt x="1463" y="1283"/>
                      <a:pt x="1547" y="1246"/>
                    </a:cubicBezTo>
                    <a:cubicBezTo>
                      <a:pt x="1720" y="1262"/>
                      <a:pt x="1993" y="1278"/>
                      <a:pt x="2286" y="1278"/>
                    </a:cubicBezTo>
                    <a:cubicBezTo>
                      <a:pt x="2916" y="1278"/>
                      <a:pt x="3642" y="1202"/>
                      <a:pt x="3675" y="872"/>
                    </a:cubicBezTo>
                    <a:cubicBezTo>
                      <a:pt x="3705" y="424"/>
                      <a:pt x="3342" y="71"/>
                      <a:pt x="2931" y="71"/>
                    </a:cubicBezTo>
                    <a:cubicBezTo>
                      <a:pt x="2853" y="71"/>
                      <a:pt x="2774" y="83"/>
                      <a:pt x="2696" y="110"/>
                    </a:cubicBezTo>
                    <a:cubicBezTo>
                      <a:pt x="2519" y="151"/>
                      <a:pt x="2339" y="171"/>
                      <a:pt x="2159" y="171"/>
                    </a:cubicBezTo>
                    <a:cubicBezTo>
                      <a:pt x="1859" y="171"/>
                      <a:pt x="1561" y="115"/>
                      <a:pt x="1282" y="1"/>
                    </a:cubicBezTo>
                    <a:cubicBezTo>
                      <a:pt x="1273" y="1"/>
                      <a:pt x="1265" y="1"/>
                      <a:pt x="1257" y="1"/>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1" name="Google Shape;1819;p57">
                <a:extLst>
                  <a:ext uri="{FF2B5EF4-FFF2-40B4-BE49-F238E27FC236}">
                    <a16:creationId xmlns:a16="http://schemas.microsoft.com/office/drawing/2014/main" id="{7B5D5C39-3AFC-52CD-3DF7-6450586CE576}"/>
                  </a:ext>
                </a:extLst>
              </p:cNvPr>
              <p:cNvSpPr/>
              <p:nvPr/>
            </p:nvSpPr>
            <p:spPr>
              <a:xfrm>
                <a:off x="4258734" y="1516219"/>
                <a:ext cx="332219" cy="377150"/>
              </a:xfrm>
              <a:custGeom>
                <a:avLst/>
                <a:gdLst/>
                <a:ahLst/>
                <a:cxnLst/>
                <a:rect l="l" t="t" r="r" b="b"/>
                <a:pathLst>
                  <a:path w="2684" h="3047" extrusionOk="0">
                    <a:moveTo>
                      <a:pt x="1" y="0"/>
                    </a:moveTo>
                    <a:lnTo>
                      <a:pt x="115" y="139"/>
                    </a:lnTo>
                    <a:lnTo>
                      <a:pt x="115" y="139"/>
                    </a:lnTo>
                    <a:cubicBezTo>
                      <a:pt x="51" y="45"/>
                      <a:pt x="1" y="0"/>
                      <a:pt x="1" y="0"/>
                    </a:cubicBezTo>
                    <a:close/>
                    <a:moveTo>
                      <a:pt x="115" y="139"/>
                    </a:moveTo>
                    <a:cubicBezTo>
                      <a:pt x="266" y="359"/>
                      <a:pt x="495" y="848"/>
                      <a:pt x="351" y="1668"/>
                    </a:cubicBezTo>
                    <a:cubicBezTo>
                      <a:pt x="158" y="2841"/>
                      <a:pt x="895" y="3046"/>
                      <a:pt x="1632" y="3046"/>
                    </a:cubicBezTo>
                    <a:cubicBezTo>
                      <a:pt x="2575" y="3046"/>
                      <a:pt x="2684" y="2079"/>
                      <a:pt x="2684" y="2079"/>
                    </a:cubicBezTo>
                    <a:cubicBezTo>
                      <a:pt x="2684" y="2079"/>
                      <a:pt x="2606" y="1815"/>
                      <a:pt x="2052" y="1815"/>
                    </a:cubicBezTo>
                    <a:cubicBezTo>
                      <a:pt x="1991" y="1815"/>
                      <a:pt x="1924" y="1818"/>
                      <a:pt x="1850" y="1825"/>
                    </a:cubicBezTo>
                    <a:cubicBezTo>
                      <a:pt x="1344" y="1884"/>
                      <a:pt x="1091" y="2049"/>
                      <a:pt x="919" y="2049"/>
                    </a:cubicBezTo>
                    <a:cubicBezTo>
                      <a:pt x="844" y="2049"/>
                      <a:pt x="784" y="2018"/>
                      <a:pt x="726" y="1934"/>
                    </a:cubicBezTo>
                    <a:cubicBezTo>
                      <a:pt x="544" y="1668"/>
                      <a:pt x="629" y="762"/>
                      <a:pt x="629" y="762"/>
                    </a:cubicBezTo>
                    <a:lnTo>
                      <a:pt x="115" y="139"/>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00312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346ED-721D-85EE-2F1B-A31D0912DE29}"/>
              </a:ext>
            </a:extLst>
          </p:cNvPr>
          <p:cNvSpPr>
            <a:spLocks noGrp="1"/>
          </p:cNvSpPr>
          <p:nvPr>
            <p:ph type="title"/>
          </p:nvPr>
        </p:nvSpPr>
        <p:spPr>
          <a:xfrm>
            <a:off x="1206817" y="1"/>
            <a:ext cx="10233343" cy="447040"/>
          </a:xfrm>
        </p:spPr>
        <p:txBody>
          <a:bodyPr/>
          <a:lstStyle/>
          <a:p>
            <a:pPr algn="ctr"/>
            <a:r>
              <a:rPr lang="en-US" sz="3200" dirty="0"/>
              <a:t>Detection Capabilities and Metrics</a:t>
            </a:r>
          </a:p>
        </p:txBody>
      </p:sp>
      <p:sp>
        <p:nvSpPr>
          <p:cNvPr id="6" name="Rectangle 5">
            <a:extLst>
              <a:ext uri="{FF2B5EF4-FFF2-40B4-BE49-F238E27FC236}">
                <a16:creationId xmlns:a16="http://schemas.microsoft.com/office/drawing/2014/main" id="{B5AF25D9-8F95-E964-5303-91BE3DCC1940}"/>
              </a:ext>
            </a:extLst>
          </p:cNvPr>
          <p:cNvSpPr/>
          <p:nvPr/>
        </p:nvSpPr>
        <p:spPr>
          <a:xfrm>
            <a:off x="213360" y="711200"/>
            <a:ext cx="4033520" cy="3393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bg1"/>
                </a:solidFill>
              </a:rPr>
              <a:t>🌊 Erosion Monitoring</a:t>
            </a:r>
          </a:p>
          <a:p>
            <a:endParaRPr lang="en-IN" b="1" dirty="0">
              <a:solidFill>
                <a:schemeClr val="bg1"/>
              </a:solidFill>
            </a:endParaRPr>
          </a:p>
          <a:p>
            <a:pPr marL="285750" indent="-285750">
              <a:buFont typeface="Arial" panose="020B0604020202020204" pitchFamily="34" charset="0"/>
              <a:buChar char="•"/>
            </a:pPr>
            <a:r>
              <a:rPr lang="en-IN" b="1" dirty="0">
                <a:solidFill>
                  <a:schemeClr val="bg1"/>
                </a:solidFill>
              </a:rPr>
              <a:t>Method</a:t>
            </a:r>
            <a:r>
              <a:rPr lang="en-IN" dirty="0">
                <a:solidFill>
                  <a:schemeClr val="bg1"/>
                </a:solidFill>
              </a:rPr>
              <a:t>: NIR/Red ratio analysis + Clay embeddings</a:t>
            </a:r>
          </a:p>
          <a:p>
            <a:pPr marL="285750" indent="-285750">
              <a:buFont typeface="Arial" panose="020B0604020202020204" pitchFamily="34" charset="0"/>
              <a:buChar char="•"/>
            </a:pPr>
            <a:r>
              <a:rPr lang="en-IN" b="1" dirty="0">
                <a:solidFill>
                  <a:schemeClr val="bg1"/>
                </a:solidFill>
              </a:rPr>
              <a:t>Indicators</a:t>
            </a:r>
            <a:r>
              <a:rPr lang="en-IN" dirty="0">
                <a:solidFill>
                  <a:schemeClr val="bg1"/>
                </a:solidFill>
              </a:rPr>
              <a:t>: Shoreline retreat, sediment displacement</a:t>
            </a:r>
          </a:p>
          <a:p>
            <a:pPr marL="285750" indent="-285750">
              <a:buFont typeface="Arial" panose="020B0604020202020204" pitchFamily="34" charset="0"/>
              <a:buChar char="•"/>
            </a:pPr>
            <a:r>
              <a:rPr lang="en-IN" b="1" dirty="0">
                <a:solidFill>
                  <a:schemeClr val="bg1"/>
                </a:solidFill>
              </a:rPr>
              <a:t>Accuracy</a:t>
            </a:r>
            <a:r>
              <a:rPr lang="en-IN" dirty="0">
                <a:solidFill>
                  <a:schemeClr val="bg1"/>
                </a:solidFill>
              </a:rPr>
              <a:t>: 89% detection rate</a:t>
            </a:r>
          </a:p>
          <a:p>
            <a:pPr marL="285750" indent="-285750">
              <a:buFont typeface="Arial" panose="020B0604020202020204" pitchFamily="34" charset="0"/>
              <a:buChar char="•"/>
            </a:pPr>
            <a:r>
              <a:rPr lang="en-IN" b="1" dirty="0">
                <a:solidFill>
                  <a:schemeClr val="bg1"/>
                </a:solidFill>
              </a:rPr>
              <a:t>Resolution</a:t>
            </a:r>
            <a:r>
              <a:rPr lang="en-IN" dirty="0">
                <a:solidFill>
                  <a:schemeClr val="bg1"/>
                </a:solidFill>
              </a:rPr>
              <a:t>: 10m spatial precision</a:t>
            </a:r>
          </a:p>
          <a:p>
            <a:pPr algn="ctr"/>
            <a:endParaRPr lang="en-IN" dirty="0">
              <a:solidFill>
                <a:schemeClr val="bg1"/>
              </a:solidFill>
            </a:endParaRPr>
          </a:p>
        </p:txBody>
      </p:sp>
      <p:sp>
        <p:nvSpPr>
          <p:cNvPr id="7" name="Rectangle 6">
            <a:extLst>
              <a:ext uri="{FF2B5EF4-FFF2-40B4-BE49-F238E27FC236}">
                <a16:creationId xmlns:a16="http://schemas.microsoft.com/office/drawing/2014/main" id="{5FB7A918-ACBA-44A6-65B4-8C97017A7630}"/>
              </a:ext>
            </a:extLst>
          </p:cNvPr>
          <p:cNvSpPr/>
          <p:nvPr/>
        </p:nvSpPr>
        <p:spPr>
          <a:xfrm>
            <a:off x="4389120" y="711200"/>
            <a:ext cx="3830320" cy="3393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bg1"/>
                </a:solidFill>
              </a:rPr>
              <a:t>🌊 Flood Monitoring</a:t>
            </a:r>
          </a:p>
          <a:p>
            <a:endParaRPr lang="en-IN" b="1" dirty="0">
              <a:solidFill>
                <a:schemeClr val="bg1"/>
              </a:solidFill>
            </a:endParaRPr>
          </a:p>
          <a:p>
            <a:pPr marL="285750" indent="-285750">
              <a:buFont typeface="Arial" panose="020B0604020202020204" pitchFamily="34" charset="0"/>
              <a:buChar char="•"/>
            </a:pPr>
            <a:r>
              <a:rPr lang="en-IN" b="1" dirty="0">
                <a:solidFill>
                  <a:schemeClr val="bg1"/>
                </a:solidFill>
              </a:rPr>
              <a:t>Water Extent</a:t>
            </a:r>
            <a:r>
              <a:rPr lang="en-IN" dirty="0">
                <a:solidFill>
                  <a:schemeClr val="bg1"/>
                </a:solidFill>
              </a:rPr>
              <a:t>: SAR-based flood mapping</a:t>
            </a:r>
          </a:p>
          <a:p>
            <a:pPr marL="285750" indent="-285750">
              <a:buFont typeface="Arial" panose="020B0604020202020204" pitchFamily="34" charset="0"/>
              <a:buChar char="•"/>
            </a:pPr>
            <a:r>
              <a:rPr lang="en-IN" b="1" dirty="0">
                <a:solidFill>
                  <a:schemeClr val="bg1"/>
                </a:solidFill>
              </a:rPr>
              <a:t>Drainage Analysis</a:t>
            </a:r>
            <a:r>
              <a:rPr lang="en-IN" dirty="0">
                <a:solidFill>
                  <a:schemeClr val="bg1"/>
                </a:solidFill>
              </a:rPr>
              <a:t>: River system monitoring</a:t>
            </a:r>
          </a:p>
          <a:p>
            <a:pPr marL="285750" indent="-285750">
              <a:buFont typeface="Arial" panose="020B0604020202020204" pitchFamily="34" charset="0"/>
              <a:buChar char="•"/>
            </a:pPr>
            <a:r>
              <a:rPr lang="en-IN" b="1" dirty="0">
                <a:solidFill>
                  <a:schemeClr val="bg1"/>
                </a:solidFill>
              </a:rPr>
              <a:t>Early Warning</a:t>
            </a:r>
            <a:r>
              <a:rPr lang="en-IN" dirty="0">
                <a:solidFill>
                  <a:schemeClr val="bg1"/>
                </a:solidFill>
              </a:rPr>
              <a:t>: Precipitation + river level data</a:t>
            </a:r>
          </a:p>
          <a:p>
            <a:br>
              <a:rPr lang="en-IN" dirty="0">
                <a:solidFill>
                  <a:schemeClr val="bg1"/>
                </a:solidFill>
              </a:rPr>
            </a:br>
            <a:endParaRPr lang="en-IN" dirty="0">
              <a:solidFill>
                <a:schemeClr val="bg1"/>
              </a:solidFill>
            </a:endParaRPr>
          </a:p>
        </p:txBody>
      </p:sp>
      <p:sp>
        <p:nvSpPr>
          <p:cNvPr id="8" name="Rectangle 7">
            <a:extLst>
              <a:ext uri="{FF2B5EF4-FFF2-40B4-BE49-F238E27FC236}">
                <a16:creationId xmlns:a16="http://schemas.microsoft.com/office/drawing/2014/main" id="{83421F75-FB5D-EC6A-04C1-FDF8CAA1B2AE}"/>
              </a:ext>
            </a:extLst>
          </p:cNvPr>
          <p:cNvSpPr/>
          <p:nvPr/>
        </p:nvSpPr>
        <p:spPr>
          <a:xfrm>
            <a:off x="8361680" y="711200"/>
            <a:ext cx="3675698" cy="33934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b="1" dirty="0">
                <a:solidFill>
                  <a:schemeClr val="bg1"/>
                </a:solidFill>
              </a:rPr>
              <a:t>💧 Water Quality Assessment</a:t>
            </a:r>
          </a:p>
          <a:p>
            <a:endParaRPr lang="en-IN" b="1" dirty="0">
              <a:solidFill>
                <a:schemeClr val="bg1"/>
              </a:solidFill>
            </a:endParaRPr>
          </a:p>
          <a:p>
            <a:pPr marL="285750" indent="-285750">
              <a:buFont typeface="Arial" panose="020B0604020202020204" pitchFamily="34" charset="0"/>
              <a:buChar char="•"/>
            </a:pPr>
            <a:r>
              <a:rPr lang="en-IN" b="1" dirty="0">
                <a:solidFill>
                  <a:schemeClr val="bg1"/>
                </a:solidFill>
              </a:rPr>
              <a:t>Method</a:t>
            </a:r>
            <a:r>
              <a:rPr lang="en-IN" dirty="0">
                <a:solidFill>
                  <a:schemeClr val="bg1"/>
                </a:solidFill>
              </a:rPr>
              <a:t>: Red band reflectance + turbidity </a:t>
            </a:r>
            <a:r>
              <a:rPr lang="en-IN" dirty="0" err="1">
                <a:solidFill>
                  <a:schemeClr val="bg1"/>
                </a:solidFill>
              </a:rPr>
              <a:t>modeling</a:t>
            </a:r>
            <a:endParaRPr lang="en-IN" dirty="0">
              <a:solidFill>
                <a:schemeClr val="bg1"/>
              </a:solidFill>
            </a:endParaRPr>
          </a:p>
          <a:p>
            <a:pPr marL="285750" indent="-285750">
              <a:buFont typeface="Arial" panose="020B0604020202020204" pitchFamily="34" charset="0"/>
              <a:buChar char="•"/>
            </a:pPr>
            <a:r>
              <a:rPr lang="en-IN" b="1" dirty="0">
                <a:solidFill>
                  <a:schemeClr val="bg1"/>
                </a:solidFill>
              </a:rPr>
              <a:t>Parameters</a:t>
            </a:r>
            <a:r>
              <a:rPr lang="en-IN" dirty="0">
                <a:solidFill>
                  <a:schemeClr val="bg1"/>
                </a:solidFill>
              </a:rPr>
              <a:t>: Suspended sediments, chlorophyll-a</a:t>
            </a:r>
          </a:p>
          <a:p>
            <a:pPr marL="285750" indent="-285750">
              <a:buFont typeface="Arial" panose="020B0604020202020204" pitchFamily="34" charset="0"/>
              <a:buChar char="•"/>
            </a:pPr>
            <a:r>
              <a:rPr lang="en-IN" b="1" dirty="0">
                <a:solidFill>
                  <a:schemeClr val="bg1"/>
                </a:solidFill>
              </a:rPr>
              <a:t>Thresholds</a:t>
            </a:r>
            <a:r>
              <a:rPr lang="en-IN" dirty="0">
                <a:solidFill>
                  <a:schemeClr val="bg1"/>
                </a:solidFill>
              </a:rPr>
              <a:t>: Turbidity &gt; 0.15 = pollution alert</a:t>
            </a:r>
          </a:p>
          <a:p>
            <a:pPr marL="285750" indent="-285750">
              <a:buFont typeface="Arial" panose="020B0604020202020204" pitchFamily="34" charset="0"/>
              <a:buChar char="•"/>
            </a:pPr>
            <a:r>
              <a:rPr lang="en-IN" b="1" dirty="0">
                <a:solidFill>
                  <a:schemeClr val="bg1"/>
                </a:solidFill>
              </a:rPr>
              <a:t>Applications</a:t>
            </a:r>
            <a:r>
              <a:rPr lang="en-IN" dirty="0">
                <a:solidFill>
                  <a:schemeClr val="bg1"/>
                </a:solidFill>
              </a:rPr>
              <a:t>: Port monitoring, marine ecosystem health</a:t>
            </a:r>
          </a:p>
          <a:p>
            <a:pPr algn="ctr"/>
            <a:endParaRPr lang="en-IN" dirty="0">
              <a:solidFill>
                <a:schemeClr val="bg1"/>
              </a:solidFill>
            </a:endParaRPr>
          </a:p>
        </p:txBody>
      </p:sp>
      <p:sp>
        <p:nvSpPr>
          <p:cNvPr id="9" name="TextBox 8">
            <a:extLst>
              <a:ext uri="{FF2B5EF4-FFF2-40B4-BE49-F238E27FC236}">
                <a16:creationId xmlns:a16="http://schemas.microsoft.com/office/drawing/2014/main" id="{381CF2FB-58EA-F33D-A06B-3E8F33869179}"/>
              </a:ext>
            </a:extLst>
          </p:cNvPr>
          <p:cNvSpPr txBox="1"/>
          <p:nvPr/>
        </p:nvSpPr>
        <p:spPr>
          <a:xfrm>
            <a:off x="213360" y="4160914"/>
            <a:ext cx="4439920" cy="2862322"/>
          </a:xfrm>
          <a:prstGeom prst="rect">
            <a:avLst/>
          </a:prstGeom>
          <a:noFill/>
          <a:ln w="19050">
            <a:solidFill>
              <a:schemeClr val="tx1"/>
            </a:solidFill>
          </a:ln>
        </p:spPr>
        <p:txBody>
          <a:bodyPr wrap="square" rtlCol="0">
            <a:spAutoFit/>
          </a:bodyPr>
          <a:lstStyle/>
          <a:p>
            <a:r>
              <a:rPr lang="en-IN" b="1" dirty="0">
                <a:solidFill>
                  <a:schemeClr val="bg1"/>
                </a:solidFill>
              </a:rPr>
              <a:t>Benchmark Results: (Clay 1.5v model)</a:t>
            </a:r>
          </a:p>
          <a:p>
            <a:endParaRPr lang="en-IN" b="1" dirty="0">
              <a:solidFill>
                <a:schemeClr val="bg1"/>
              </a:solidFill>
            </a:endParaRPr>
          </a:p>
          <a:p>
            <a:r>
              <a:rPr lang="en-US" dirty="0">
                <a:solidFill>
                  <a:schemeClr val="bg1"/>
                </a:solidFill>
              </a:rPr>
              <a:t>Global Coverage: </a:t>
            </a:r>
            <a:r>
              <a:rPr lang="en-US" b="1" dirty="0">
                <a:solidFill>
                  <a:schemeClr val="bg1"/>
                </a:solidFill>
              </a:rPr>
              <a:t>100%</a:t>
            </a:r>
            <a:r>
              <a:rPr lang="en-US" dirty="0">
                <a:solidFill>
                  <a:schemeClr val="bg1"/>
                </a:solidFill>
              </a:rPr>
              <a:t> (any coordinates)</a:t>
            </a:r>
          </a:p>
          <a:p>
            <a:r>
              <a:rPr lang="en-US" dirty="0">
                <a:solidFill>
                  <a:schemeClr val="bg1"/>
                </a:solidFill>
              </a:rPr>
              <a:t>Processing Speed: 15-30 seconds per location</a:t>
            </a:r>
          </a:p>
          <a:p>
            <a:r>
              <a:rPr lang="en-IN" dirty="0">
                <a:solidFill>
                  <a:schemeClr val="bg1"/>
                </a:solidFill>
              </a:rPr>
              <a:t>Memory Usage: ~2GB for model loading</a:t>
            </a:r>
          </a:p>
          <a:p>
            <a:r>
              <a:rPr lang="en-IN" dirty="0">
                <a:solidFill>
                  <a:schemeClr val="bg1"/>
                </a:solidFill>
              </a:rPr>
              <a:t>Embedding Quality: </a:t>
            </a:r>
            <a:r>
              <a:rPr lang="en-IN" b="1" dirty="0">
                <a:solidFill>
                  <a:schemeClr val="bg1"/>
                </a:solidFill>
              </a:rPr>
              <a:t>768D</a:t>
            </a:r>
            <a:r>
              <a:rPr lang="en-IN" dirty="0">
                <a:solidFill>
                  <a:schemeClr val="bg1"/>
                </a:solidFill>
              </a:rPr>
              <a:t> feature vectors</a:t>
            </a:r>
          </a:p>
          <a:p>
            <a:r>
              <a:rPr lang="en-IN" dirty="0">
                <a:solidFill>
                  <a:schemeClr val="bg1"/>
                </a:solidFill>
              </a:rPr>
              <a:t>Zero-shot Accuracy: </a:t>
            </a:r>
            <a:r>
              <a:rPr lang="en-IN" b="1" dirty="0">
                <a:solidFill>
                  <a:schemeClr val="bg1"/>
                </a:solidFill>
              </a:rPr>
              <a:t>87%</a:t>
            </a:r>
            <a:r>
              <a:rPr lang="en-IN" dirty="0">
                <a:solidFill>
                  <a:schemeClr val="bg1"/>
                </a:solidFill>
              </a:rPr>
              <a:t> on unseen locations</a:t>
            </a:r>
          </a:p>
          <a:p>
            <a:endParaRPr lang="en-IN" dirty="0">
              <a:solidFill>
                <a:schemeClr val="bg1"/>
              </a:solidFill>
            </a:endParaRPr>
          </a:p>
        </p:txBody>
      </p:sp>
      <p:sp>
        <p:nvSpPr>
          <p:cNvPr id="10" name="TextBox 9">
            <a:extLst>
              <a:ext uri="{FF2B5EF4-FFF2-40B4-BE49-F238E27FC236}">
                <a16:creationId xmlns:a16="http://schemas.microsoft.com/office/drawing/2014/main" id="{6A41B4D4-E891-5685-9B72-3834BEB4F931}"/>
              </a:ext>
            </a:extLst>
          </p:cNvPr>
          <p:cNvSpPr txBox="1"/>
          <p:nvPr/>
        </p:nvSpPr>
        <p:spPr>
          <a:xfrm>
            <a:off x="4511040" y="4164653"/>
            <a:ext cx="4216400" cy="2585323"/>
          </a:xfrm>
          <a:prstGeom prst="rect">
            <a:avLst/>
          </a:prstGeom>
          <a:noFill/>
        </p:spPr>
        <p:txBody>
          <a:bodyPr wrap="square" rtlCol="0">
            <a:spAutoFit/>
          </a:bodyPr>
          <a:lstStyle/>
          <a:p>
            <a:r>
              <a:rPr lang="en-IN" b="1" dirty="0">
                <a:solidFill>
                  <a:schemeClr val="bg1"/>
                </a:solidFill>
              </a:rPr>
              <a:t>Data Specifications:</a:t>
            </a:r>
          </a:p>
          <a:p>
            <a:endParaRPr lang="en-IN" b="1" dirty="0">
              <a:solidFill>
                <a:schemeClr val="bg1"/>
              </a:solidFill>
            </a:endParaRPr>
          </a:p>
          <a:p>
            <a:r>
              <a:rPr lang="en-IN" dirty="0">
                <a:solidFill>
                  <a:schemeClr val="bg1"/>
                </a:solidFill>
              </a:rPr>
              <a:t>Spatial Resolution: </a:t>
            </a:r>
            <a:r>
              <a:rPr lang="en-IN" b="1" dirty="0">
                <a:solidFill>
                  <a:schemeClr val="bg1"/>
                </a:solidFill>
              </a:rPr>
              <a:t>10m</a:t>
            </a:r>
            <a:r>
              <a:rPr lang="en-IN" dirty="0">
                <a:solidFill>
                  <a:schemeClr val="bg1"/>
                </a:solidFill>
              </a:rPr>
              <a:t> (</a:t>
            </a:r>
            <a:r>
              <a:rPr lang="en-IN" b="1" dirty="0">
                <a:solidFill>
                  <a:schemeClr val="bg1"/>
                </a:solidFill>
              </a:rPr>
              <a:t>Sentinel-2</a:t>
            </a:r>
            <a:r>
              <a:rPr lang="en-IN" dirty="0">
                <a:solidFill>
                  <a:schemeClr val="bg1"/>
                </a:solidFill>
              </a:rPr>
              <a:t>)</a:t>
            </a:r>
          </a:p>
          <a:p>
            <a:r>
              <a:rPr lang="en-IN" dirty="0">
                <a:solidFill>
                  <a:schemeClr val="bg1"/>
                </a:solidFill>
              </a:rPr>
              <a:t>Temporal Resolution: 5-day revisit</a:t>
            </a:r>
          </a:p>
          <a:p>
            <a:r>
              <a:rPr lang="en-IN" dirty="0">
                <a:solidFill>
                  <a:schemeClr val="bg1"/>
                </a:solidFill>
              </a:rPr>
              <a:t>Spectral Bands: 6 key bands (RGB, NIR, SWIR)</a:t>
            </a:r>
          </a:p>
          <a:p>
            <a:r>
              <a:rPr lang="en-IN" dirty="0">
                <a:solidFill>
                  <a:schemeClr val="bg1"/>
                </a:solidFill>
              </a:rPr>
              <a:t>Cloud Filtering: &lt;20% (adaptive to 80%)</a:t>
            </a:r>
          </a:p>
          <a:p>
            <a:r>
              <a:rPr lang="en-IN" dirty="0">
                <a:solidFill>
                  <a:schemeClr val="bg1"/>
                </a:solidFill>
              </a:rPr>
              <a:t>Data Latency: 1-3 days from acquisition</a:t>
            </a:r>
          </a:p>
          <a:p>
            <a:endParaRPr lang="en-IN" dirty="0">
              <a:solidFill>
                <a:schemeClr val="bg1"/>
              </a:solidFill>
            </a:endParaRPr>
          </a:p>
        </p:txBody>
      </p:sp>
      <p:sp>
        <p:nvSpPr>
          <p:cNvPr id="14" name="TextBox 13">
            <a:extLst>
              <a:ext uri="{FF2B5EF4-FFF2-40B4-BE49-F238E27FC236}">
                <a16:creationId xmlns:a16="http://schemas.microsoft.com/office/drawing/2014/main" id="{66E3EA3C-32B2-6A66-AC80-C64878B012F6}"/>
              </a:ext>
            </a:extLst>
          </p:cNvPr>
          <p:cNvSpPr txBox="1"/>
          <p:nvPr/>
        </p:nvSpPr>
        <p:spPr>
          <a:xfrm>
            <a:off x="8587422" y="4160914"/>
            <a:ext cx="3391218" cy="2308324"/>
          </a:xfrm>
          <a:prstGeom prst="rect">
            <a:avLst/>
          </a:prstGeom>
          <a:noFill/>
        </p:spPr>
        <p:txBody>
          <a:bodyPr wrap="square" rtlCol="0">
            <a:spAutoFit/>
          </a:bodyPr>
          <a:lstStyle/>
          <a:p>
            <a:r>
              <a:rPr lang="en-IN" b="1" dirty="0">
                <a:solidFill>
                  <a:schemeClr val="bg1"/>
                </a:solidFill>
              </a:rPr>
              <a:t>Threat Category Accuracy:</a:t>
            </a:r>
          </a:p>
          <a:p>
            <a:endParaRPr lang="en-IN" dirty="0">
              <a:solidFill>
                <a:schemeClr val="bg1"/>
              </a:solidFill>
            </a:endParaRPr>
          </a:p>
          <a:p>
            <a:r>
              <a:rPr lang="en-IN" dirty="0">
                <a:solidFill>
                  <a:schemeClr val="bg1"/>
                </a:solidFill>
              </a:rPr>
              <a:t>Coastal Erosion: </a:t>
            </a:r>
            <a:r>
              <a:rPr lang="en-IN" b="1" dirty="0">
                <a:solidFill>
                  <a:schemeClr val="bg1"/>
                </a:solidFill>
              </a:rPr>
              <a:t>89%</a:t>
            </a:r>
            <a:r>
              <a:rPr lang="en-IN" dirty="0">
                <a:solidFill>
                  <a:schemeClr val="bg1"/>
                </a:solidFill>
              </a:rPr>
              <a:t> precision</a:t>
            </a:r>
          </a:p>
          <a:p>
            <a:r>
              <a:rPr lang="en-IN" dirty="0">
                <a:solidFill>
                  <a:schemeClr val="bg1"/>
                </a:solidFill>
              </a:rPr>
              <a:t>Water Quality: </a:t>
            </a:r>
            <a:r>
              <a:rPr lang="en-IN" b="1" dirty="0">
                <a:solidFill>
                  <a:schemeClr val="bg1"/>
                </a:solidFill>
              </a:rPr>
              <a:t>85%</a:t>
            </a:r>
            <a:r>
              <a:rPr lang="en-IN" dirty="0">
                <a:solidFill>
                  <a:schemeClr val="bg1"/>
                </a:solidFill>
              </a:rPr>
              <a:t> precision  </a:t>
            </a:r>
          </a:p>
          <a:p>
            <a:r>
              <a:rPr lang="en-IN" dirty="0">
                <a:solidFill>
                  <a:schemeClr val="bg1"/>
                </a:solidFill>
              </a:rPr>
              <a:t>Vegetation Loss: </a:t>
            </a:r>
            <a:r>
              <a:rPr lang="en-IN" b="1" dirty="0">
                <a:solidFill>
                  <a:schemeClr val="bg1"/>
                </a:solidFill>
              </a:rPr>
              <a:t>92%</a:t>
            </a:r>
            <a:r>
              <a:rPr lang="en-IN" dirty="0">
                <a:solidFill>
                  <a:schemeClr val="bg1"/>
                </a:solidFill>
              </a:rPr>
              <a:t> precision</a:t>
            </a:r>
          </a:p>
          <a:p>
            <a:r>
              <a:rPr lang="en-IN" dirty="0">
                <a:solidFill>
                  <a:schemeClr val="bg1"/>
                </a:solidFill>
              </a:rPr>
              <a:t>Flood Detection: </a:t>
            </a:r>
            <a:r>
              <a:rPr lang="en-IN" b="1" dirty="0">
                <a:solidFill>
                  <a:schemeClr val="bg1"/>
                </a:solidFill>
              </a:rPr>
              <a:t>88%</a:t>
            </a:r>
            <a:r>
              <a:rPr lang="en-IN" dirty="0">
                <a:solidFill>
                  <a:schemeClr val="bg1"/>
                </a:solidFill>
              </a:rPr>
              <a:t> precision</a:t>
            </a:r>
          </a:p>
          <a:p>
            <a:r>
              <a:rPr lang="en-IN" dirty="0">
                <a:solidFill>
                  <a:schemeClr val="bg1"/>
                </a:solidFill>
              </a:rPr>
              <a:t>Overall System: </a:t>
            </a:r>
            <a:r>
              <a:rPr lang="en-IN" b="1" dirty="0">
                <a:solidFill>
                  <a:schemeClr val="bg1"/>
                </a:solidFill>
              </a:rPr>
              <a:t>88.5%</a:t>
            </a:r>
            <a:r>
              <a:rPr lang="en-IN" dirty="0">
                <a:solidFill>
                  <a:schemeClr val="bg1"/>
                </a:solidFill>
              </a:rPr>
              <a:t> average</a:t>
            </a:r>
          </a:p>
          <a:p>
            <a:endParaRPr lang="en-IN" dirty="0">
              <a:solidFill>
                <a:schemeClr val="bg1"/>
              </a:solidFill>
            </a:endParaRPr>
          </a:p>
        </p:txBody>
      </p:sp>
      <p:cxnSp>
        <p:nvCxnSpPr>
          <p:cNvPr id="16" name="Straight Connector 15">
            <a:extLst>
              <a:ext uri="{FF2B5EF4-FFF2-40B4-BE49-F238E27FC236}">
                <a16:creationId xmlns:a16="http://schemas.microsoft.com/office/drawing/2014/main" id="{E4E2E97E-95DD-B4CD-DC44-CD11A3A97C7C}"/>
              </a:ext>
            </a:extLst>
          </p:cNvPr>
          <p:cNvCxnSpPr>
            <a:cxnSpLocks/>
          </p:cNvCxnSpPr>
          <p:nvPr/>
        </p:nvCxnSpPr>
        <p:spPr>
          <a:xfrm>
            <a:off x="4348480" y="4160914"/>
            <a:ext cx="0" cy="258906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39BECDC-21A4-D63F-6AAF-DFF57C8D984A}"/>
              </a:ext>
            </a:extLst>
          </p:cNvPr>
          <p:cNvCxnSpPr>
            <a:cxnSpLocks/>
          </p:cNvCxnSpPr>
          <p:nvPr/>
        </p:nvCxnSpPr>
        <p:spPr>
          <a:xfrm>
            <a:off x="8493760" y="4207978"/>
            <a:ext cx="0" cy="2589062"/>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8484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0BD29B5-1B58-809F-FEA7-B82105E94664}"/>
              </a:ext>
            </a:extLst>
          </p:cNvPr>
          <p:cNvSpPr txBox="1">
            <a:spLocks/>
          </p:cNvSpPr>
          <p:nvPr/>
        </p:nvSpPr>
        <p:spPr>
          <a:xfrm>
            <a:off x="325120" y="91440"/>
            <a:ext cx="11541759" cy="521788"/>
          </a:xfrm>
          <a:prstGeom prst="rect">
            <a:avLst/>
          </a:prstGeom>
        </p:spPr>
        <p:txBody>
          <a:bodyPr vert="horz" lIns="0" tIns="0" rIns="0" bIns="0" rtlCol="0" anchor="b">
            <a:noAutofit/>
          </a:bodyPr>
          <a:lstStyle>
            <a:lvl1pPr algn="l" defTabSz="914400" rtl="0" eaLnBrk="1" latinLnBrk="0" hangingPunct="1">
              <a:lnSpc>
                <a:spcPct val="80000"/>
              </a:lnSpc>
              <a:spcBef>
                <a:spcPct val="0"/>
              </a:spcBef>
              <a:buNone/>
              <a:defRPr sz="60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600" dirty="0"/>
              <a:t>System Architecture &amp; Workflow</a:t>
            </a:r>
          </a:p>
        </p:txBody>
      </p:sp>
      <p:sp>
        <p:nvSpPr>
          <p:cNvPr id="8" name="Rectangle 7">
            <a:extLst>
              <a:ext uri="{FF2B5EF4-FFF2-40B4-BE49-F238E27FC236}">
                <a16:creationId xmlns:a16="http://schemas.microsoft.com/office/drawing/2014/main" id="{E86A9528-5EA9-FA32-65D2-559A10395251}"/>
              </a:ext>
            </a:extLst>
          </p:cNvPr>
          <p:cNvSpPr/>
          <p:nvPr/>
        </p:nvSpPr>
        <p:spPr>
          <a:xfrm>
            <a:off x="4287520" y="1442720"/>
            <a:ext cx="6918960" cy="4978400"/>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7" name="Picture 6">
            <a:extLst>
              <a:ext uri="{FF2B5EF4-FFF2-40B4-BE49-F238E27FC236}">
                <a16:creationId xmlns:a16="http://schemas.microsoft.com/office/drawing/2014/main" id="{4CB1F985-F720-06AA-194A-CA05015BBD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44520"/>
            <a:ext cx="6619364" cy="6022040"/>
          </a:xfrm>
          <a:prstGeom prst="rect">
            <a:avLst/>
          </a:prstGeom>
          <a:ln>
            <a:solidFill>
              <a:schemeClr val="bg1">
                <a:lumMod val="50000"/>
                <a:lumOff val="50000"/>
              </a:schemeClr>
            </a:solidFill>
          </a:ln>
        </p:spPr>
      </p:pic>
      <p:pic>
        <p:nvPicPr>
          <p:cNvPr id="10" name="Picture 9">
            <a:extLst>
              <a:ext uri="{FF2B5EF4-FFF2-40B4-BE49-F238E27FC236}">
                <a16:creationId xmlns:a16="http://schemas.microsoft.com/office/drawing/2014/main" id="{F877CDDA-3056-9F51-19EE-8CB61F52087E}"/>
              </a:ext>
            </a:extLst>
          </p:cNvPr>
          <p:cNvPicPr>
            <a:picLocks noChangeAspect="1"/>
          </p:cNvPicPr>
          <p:nvPr/>
        </p:nvPicPr>
        <p:blipFill>
          <a:blip r:embed="rId4">
            <a:extLst>
              <a:ext uri="{28A0092B-C50C-407E-A947-70E740481C1C}">
                <a14:useLocalDpi xmlns:a14="http://schemas.microsoft.com/office/drawing/2010/main" val="0"/>
              </a:ext>
            </a:extLst>
          </a:blip>
          <a:srcRect l="1886" r="2338" b="9726"/>
          <a:stretch>
            <a:fillRect/>
          </a:stretch>
        </p:blipFill>
        <p:spPr>
          <a:xfrm>
            <a:off x="6710556" y="1014539"/>
            <a:ext cx="5410324" cy="5752021"/>
          </a:xfrm>
          <a:prstGeom prst="rect">
            <a:avLst/>
          </a:prstGeom>
        </p:spPr>
      </p:pic>
      <p:sp>
        <p:nvSpPr>
          <p:cNvPr id="11" name="TextBox 10">
            <a:extLst>
              <a:ext uri="{FF2B5EF4-FFF2-40B4-BE49-F238E27FC236}">
                <a16:creationId xmlns:a16="http://schemas.microsoft.com/office/drawing/2014/main" id="{3C70D20D-535A-37DE-AB07-981CCCC6BF8C}"/>
              </a:ext>
            </a:extLst>
          </p:cNvPr>
          <p:cNvSpPr txBox="1"/>
          <p:nvPr/>
        </p:nvSpPr>
        <p:spPr>
          <a:xfrm>
            <a:off x="9789284" y="1529071"/>
            <a:ext cx="2235199" cy="646331"/>
          </a:xfrm>
          <a:prstGeom prst="rect">
            <a:avLst/>
          </a:prstGeom>
          <a:noFill/>
        </p:spPr>
        <p:txBody>
          <a:bodyPr wrap="square" rtlCol="0">
            <a:spAutoFit/>
          </a:bodyPr>
          <a:lstStyle/>
          <a:p>
            <a:r>
              <a:rPr lang="en-IN" i="1" dirty="0">
                <a:solidFill>
                  <a:schemeClr val="bg1"/>
                </a:solidFill>
                <a:latin typeface="+mj-lt"/>
              </a:rPr>
              <a:t>Clay 1.5v Model Pipeline</a:t>
            </a:r>
          </a:p>
        </p:txBody>
      </p:sp>
    </p:spTree>
    <p:extLst>
      <p:ext uri="{BB962C8B-B14F-4D97-AF65-F5344CB8AC3E}">
        <p14:creationId xmlns:p14="http://schemas.microsoft.com/office/powerpoint/2010/main" val="2837939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5B8DE88-DA13-4532-B924-3C66C47590EB}"/>
              </a:ext>
            </a:extLst>
          </p:cNvPr>
          <p:cNvSpPr>
            <a:spLocks noGrp="1"/>
          </p:cNvSpPr>
          <p:nvPr>
            <p:ph type="title"/>
          </p:nvPr>
        </p:nvSpPr>
        <p:spPr>
          <a:xfrm>
            <a:off x="126075" y="28517"/>
            <a:ext cx="4445000" cy="722302"/>
          </a:xfrm>
        </p:spPr>
        <p:txBody>
          <a:bodyPr/>
          <a:lstStyle/>
          <a:p>
            <a:r>
              <a:rPr lang="en-US" dirty="0"/>
              <a:t>Output Diagrams</a:t>
            </a:r>
          </a:p>
        </p:txBody>
      </p:sp>
      <p:sp>
        <p:nvSpPr>
          <p:cNvPr id="17" name="Rectangle 16">
            <a:extLst>
              <a:ext uri="{FF2B5EF4-FFF2-40B4-BE49-F238E27FC236}">
                <a16:creationId xmlns:a16="http://schemas.microsoft.com/office/drawing/2014/main" id="{BE95A9D4-ED0F-8A7C-3E05-B1E0B5165ECB}"/>
              </a:ext>
            </a:extLst>
          </p:cNvPr>
          <p:cNvSpPr/>
          <p:nvPr/>
        </p:nvSpPr>
        <p:spPr>
          <a:xfrm>
            <a:off x="310775" y="1844299"/>
            <a:ext cx="2807409" cy="448246"/>
          </a:xfrm>
          <a:prstGeom prst="rect">
            <a:avLst/>
          </a:prstGeom>
          <a:solidFill>
            <a:schemeClr val="tx1"/>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pic>
        <p:nvPicPr>
          <p:cNvPr id="6" name="Picture 5">
            <a:extLst>
              <a:ext uri="{FF2B5EF4-FFF2-40B4-BE49-F238E27FC236}">
                <a16:creationId xmlns:a16="http://schemas.microsoft.com/office/drawing/2014/main" id="{800AAFF8-E13E-4E19-CE9A-6F40E353F1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66958" y="324535"/>
            <a:ext cx="2915682" cy="6208930"/>
          </a:xfrm>
          <a:prstGeom prst="rect">
            <a:avLst/>
          </a:prstGeom>
        </p:spPr>
      </p:pic>
      <p:pic>
        <p:nvPicPr>
          <p:cNvPr id="7" name="Picture 6">
            <a:extLst>
              <a:ext uri="{FF2B5EF4-FFF2-40B4-BE49-F238E27FC236}">
                <a16:creationId xmlns:a16="http://schemas.microsoft.com/office/drawing/2014/main" id="{10B78478-EAC7-B023-5C56-FC453C86B2FF}"/>
              </a:ext>
            </a:extLst>
          </p:cNvPr>
          <p:cNvPicPr>
            <a:picLocks noChangeAspect="1"/>
          </p:cNvPicPr>
          <p:nvPr/>
        </p:nvPicPr>
        <p:blipFill>
          <a:blip r:embed="rId3"/>
          <a:stretch>
            <a:fillRect/>
          </a:stretch>
        </p:blipFill>
        <p:spPr>
          <a:xfrm>
            <a:off x="2633055" y="832684"/>
            <a:ext cx="1537802" cy="1580440"/>
          </a:xfrm>
          <a:prstGeom prst="rect">
            <a:avLst/>
          </a:prstGeom>
        </p:spPr>
      </p:pic>
      <p:pic>
        <p:nvPicPr>
          <p:cNvPr id="8" name="Picture 7">
            <a:extLst>
              <a:ext uri="{FF2B5EF4-FFF2-40B4-BE49-F238E27FC236}">
                <a16:creationId xmlns:a16="http://schemas.microsoft.com/office/drawing/2014/main" id="{08C97B09-EA0C-E6DB-A248-31D1BE29A2DE}"/>
              </a:ext>
            </a:extLst>
          </p:cNvPr>
          <p:cNvPicPr>
            <a:picLocks noChangeAspect="1"/>
          </p:cNvPicPr>
          <p:nvPr/>
        </p:nvPicPr>
        <p:blipFill>
          <a:blip r:embed="rId4"/>
          <a:stretch>
            <a:fillRect/>
          </a:stretch>
        </p:blipFill>
        <p:spPr>
          <a:xfrm>
            <a:off x="9282" y="928709"/>
            <a:ext cx="1427628" cy="1494596"/>
          </a:xfrm>
          <a:prstGeom prst="rect">
            <a:avLst/>
          </a:prstGeom>
        </p:spPr>
      </p:pic>
      <p:sp>
        <p:nvSpPr>
          <p:cNvPr id="9" name="TextBox 8">
            <a:extLst>
              <a:ext uri="{FF2B5EF4-FFF2-40B4-BE49-F238E27FC236}">
                <a16:creationId xmlns:a16="http://schemas.microsoft.com/office/drawing/2014/main" id="{D1E299EC-3326-E213-8FCA-929CFEBD0D99}"/>
              </a:ext>
            </a:extLst>
          </p:cNvPr>
          <p:cNvSpPr txBox="1"/>
          <p:nvPr/>
        </p:nvSpPr>
        <p:spPr>
          <a:xfrm>
            <a:off x="1436910" y="1414397"/>
            <a:ext cx="1286776" cy="523220"/>
          </a:xfrm>
          <a:prstGeom prst="rect">
            <a:avLst/>
          </a:prstGeom>
          <a:noFill/>
        </p:spPr>
        <p:txBody>
          <a:bodyPr wrap="square" rtlCol="0">
            <a:spAutoFit/>
          </a:bodyPr>
          <a:lstStyle/>
          <a:p>
            <a:pPr algn="ctr"/>
            <a:r>
              <a:rPr lang="en-IN" sz="1400" dirty="0">
                <a:solidFill>
                  <a:schemeClr val="bg1"/>
                </a:solidFill>
                <a:latin typeface="Times New Roman" panose="02020603050405020304" pitchFamily="18" charset="0"/>
                <a:cs typeface="Times New Roman" panose="02020603050405020304" pitchFamily="18" charset="0"/>
              </a:rPr>
              <a:t>After</a:t>
            </a:r>
          </a:p>
          <a:p>
            <a:pPr algn="ctr"/>
            <a:r>
              <a:rPr lang="en-IN" sz="1400" dirty="0">
                <a:solidFill>
                  <a:schemeClr val="bg1"/>
                </a:solidFill>
                <a:latin typeface="Times New Roman" panose="02020603050405020304" pitchFamily="18" charset="0"/>
                <a:cs typeface="Times New Roman" panose="02020603050405020304" pitchFamily="18" charset="0"/>
              </a:rPr>
              <a:t>Deforestation</a:t>
            </a:r>
          </a:p>
        </p:txBody>
      </p:sp>
      <p:cxnSp>
        <p:nvCxnSpPr>
          <p:cNvPr id="11" name="Straight Arrow Connector 10">
            <a:extLst>
              <a:ext uri="{FF2B5EF4-FFF2-40B4-BE49-F238E27FC236}">
                <a16:creationId xmlns:a16="http://schemas.microsoft.com/office/drawing/2014/main" id="{00F8421D-4B70-2B35-C002-2A29B5783F5D}"/>
              </a:ext>
            </a:extLst>
          </p:cNvPr>
          <p:cNvCxnSpPr>
            <a:stCxn id="9" idx="1"/>
            <a:endCxn id="9" idx="3"/>
          </p:cNvCxnSpPr>
          <p:nvPr/>
        </p:nvCxnSpPr>
        <p:spPr>
          <a:xfrm>
            <a:off x="1436910" y="1676007"/>
            <a:ext cx="1286776" cy="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4" name="Picture 13">
            <a:extLst>
              <a:ext uri="{FF2B5EF4-FFF2-40B4-BE49-F238E27FC236}">
                <a16:creationId xmlns:a16="http://schemas.microsoft.com/office/drawing/2014/main" id="{6F7CCED6-F3F5-0D4A-0E68-29127B3BEE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4256" y="2665088"/>
            <a:ext cx="3420177" cy="2050770"/>
          </a:xfrm>
          <a:prstGeom prst="rect">
            <a:avLst/>
          </a:prstGeom>
        </p:spPr>
      </p:pic>
      <p:pic>
        <p:nvPicPr>
          <p:cNvPr id="16" name="Picture 15">
            <a:extLst>
              <a:ext uri="{FF2B5EF4-FFF2-40B4-BE49-F238E27FC236}">
                <a16:creationId xmlns:a16="http://schemas.microsoft.com/office/drawing/2014/main" id="{A1720FC2-4C48-9E14-F879-E7905632CADC}"/>
              </a:ext>
            </a:extLst>
          </p:cNvPr>
          <p:cNvPicPr>
            <a:picLocks noChangeAspect="1"/>
          </p:cNvPicPr>
          <p:nvPr/>
        </p:nvPicPr>
        <p:blipFill>
          <a:blip r:embed="rId6"/>
          <a:stretch>
            <a:fillRect/>
          </a:stretch>
        </p:blipFill>
        <p:spPr>
          <a:xfrm>
            <a:off x="4396407" y="820616"/>
            <a:ext cx="4445001" cy="3179395"/>
          </a:xfrm>
          <a:prstGeom prst="rect">
            <a:avLst/>
          </a:prstGeom>
          <a:ln w="12700">
            <a:solidFill>
              <a:schemeClr val="bg2">
                <a:lumMod val="10000"/>
              </a:schemeClr>
            </a:solidFill>
          </a:ln>
        </p:spPr>
      </p:pic>
      <p:pic>
        <p:nvPicPr>
          <p:cNvPr id="3" name="Picture 2">
            <a:extLst>
              <a:ext uri="{FF2B5EF4-FFF2-40B4-BE49-F238E27FC236}">
                <a16:creationId xmlns:a16="http://schemas.microsoft.com/office/drawing/2014/main" id="{2C7B3559-5E30-E8B1-4EBE-76255313C7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67208" y="4347547"/>
            <a:ext cx="4953127" cy="2368214"/>
          </a:xfrm>
          <a:prstGeom prst="rect">
            <a:avLst/>
          </a:prstGeom>
          <a:ln>
            <a:solidFill>
              <a:schemeClr val="bg2">
                <a:lumMod val="10000"/>
              </a:schemeClr>
            </a:solidFill>
          </a:ln>
        </p:spPr>
      </p:pic>
      <p:pic>
        <p:nvPicPr>
          <p:cNvPr id="5" name="Graphic 4" descr="Arrow: Clockwise curve with solid fill">
            <a:extLst>
              <a:ext uri="{FF2B5EF4-FFF2-40B4-BE49-F238E27FC236}">
                <a16:creationId xmlns:a16="http://schemas.microsoft.com/office/drawing/2014/main" id="{26428B93-9AE5-D6B0-428D-126A8D9086E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7698309">
            <a:off x="7854814" y="-132665"/>
            <a:ext cx="914400" cy="914400"/>
          </a:xfrm>
          <a:prstGeom prst="rect">
            <a:avLst/>
          </a:prstGeom>
        </p:spPr>
      </p:pic>
      <p:sp>
        <p:nvSpPr>
          <p:cNvPr id="10" name="TextBox 9">
            <a:extLst>
              <a:ext uri="{FF2B5EF4-FFF2-40B4-BE49-F238E27FC236}">
                <a16:creationId xmlns:a16="http://schemas.microsoft.com/office/drawing/2014/main" id="{FB536381-0202-05FC-CADD-68692A531D2D}"/>
              </a:ext>
            </a:extLst>
          </p:cNvPr>
          <p:cNvSpPr txBox="1"/>
          <p:nvPr/>
        </p:nvSpPr>
        <p:spPr>
          <a:xfrm>
            <a:off x="6602453" y="109796"/>
            <a:ext cx="1788160" cy="369332"/>
          </a:xfrm>
          <a:prstGeom prst="rect">
            <a:avLst/>
          </a:prstGeom>
          <a:noFill/>
        </p:spPr>
        <p:txBody>
          <a:bodyPr wrap="square" rtlCol="0">
            <a:spAutoFit/>
          </a:bodyPr>
          <a:lstStyle/>
          <a:p>
            <a:r>
              <a:rPr lang="en-IN" dirty="0">
                <a:solidFill>
                  <a:schemeClr val="bg1"/>
                </a:solidFill>
              </a:rPr>
              <a:t>Email Alerts</a:t>
            </a:r>
          </a:p>
        </p:txBody>
      </p:sp>
      <p:pic>
        <p:nvPicPr>
          <p:cNvPr id="12" name="Graphic 11" descr="Arrow: Clockwise curve with solid fill">
            <a:extLst>
              <a:ext uri="{FF2B5EF4-FFF2-40B4-BE49-F238E27FC236}">
                <a16:creationId xmlns:a16="http://schemas.microsoft.com/office/drawing/2014/main" id="{FE9F22DA-A3D9-1A80-25C3-C1253949298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12992858" flipH="1">
            <a:off x="5818644" y="-96210"/>
            <a:ext cx="800747" cy="914400"/>
          </a:xfrm>
          <a:prstGeom prst="rect">
            <a:avLst/>
          </a:prstGeom>
        </p:spPr>
      </p:pic>
      <p:pic>
        <p:nvPicPr>
          <p:cNvPr id="15" name="Picture 14">
            <a:extLst>
              <a:ext uri="{FF2B5EF4-FFF2-40B4-BE49-F238E27FC236}">
                <a16:creationId xmlns:a16="http://schemas.microsoft.com/office/drawing/2014/main" id="{B7DAFA14-863D-6745-F2D3-5EF0B6F4A22A}"/>
              </a:ext>
            </a:extLst>
          </p:cNvPr>
          <p:cNvPicPr>
            <a:picLocks noChangeAspect="1"/>
          </p:cNvPicPr>
          <p:nvPr/>
        </p:nvPicPr>
        <p:blipFill>
          <a:blip r:embed="rId10"/>
          <a:stretch>
            <a:fillRect/>
          </a:stretch>
        </p:blipFill>
        <p:spPr>
          <a:xfrm>
            <a:off x="1042411" y="4856480"/>
            <a:ext cx="2075773" cy="1859281"/>
          </a:xfrm>
          <a:prstGeom prst="rect">
            <a:avLst/>
          </a:prstGeom>
        </p:spPr>
      </p:pic>
    </p:spTree>
    <p:extLst>
      <p:ext uri="{BB962C8B-B14F-4D97-AF65-F5344CB8AC3E}">
        <p14:creationId xmlns:p14="http://schemas.microsoft.com/office/powerpoint/2010/main" val="4153264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67BBDAE-FA81-9795-7234-C0A6D730C19E}"/>
              </a:ext>
            </a:extLst>
          </p:cNvPr>
          <p:cNvSpPr>
            <a:spLocks noGrp="1"/>
          </p:cNvSpPr>
          <p:nvPr>
            <p:ph type="title"/>
          </p:nvPr>
        </p:nvSpPr>
        <p:spPr>
          <a:xfrm>
            <a:off x="1797684" y="-182522"/>
            <a:ext cx="8702675" cy="742395"/>
          </a:xfrm>
        </p:spPr>
        <p:txBody>
          <a:bodyPr/>
          <a:lstStyle/>
          <a:p>
            <a:pPr algn="ctr"/>
            <a:r>
              <a:rPr lang="en-US" sz="3600" dirty="0"/>
              <a:t>ML/DL Details and Formulas</a:t>
            </a:r>
          </a:p>
        </p:txBody>
      </p:sp>
      <p:sp>
        <p:nvSpPr>
          <p:cNvPr id="8" name="Rectangle 7">
            <a:extLst>
              <a:ext uri="{FF2B5EF4-FFF2-40B4-BE49-F238E27FC236}">
                <a16:creationId xmlns:a16="http://schemas.microsoft.com/office/drawing/2014/main" id="{B3BBC3C9-588B-C1FB-76E5-ED11ADD3C1D7}"/>
              </a:ext>
            </a:extLst>
          </p:cNvPr>
          <p:cNvSpPr/>
          <p:nvPr/>
        </p:nvSpPr>
        <p:spPr>
          <a:xfrm>
            <a:off x="172720" y="732235"/>
            <a:ext cx="8387716" cy="4703365"/>
          </a:xfrm>
          <a:prstGeom prst="rect">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28B0D333-9792-5119-FB64-AE597C1BB984}"/>
              </a:ext>
            </a:extLst>
          </p:cNvPr>
          <p:cNvSpPr txBox="1"/>
          <p:nvPr/>
        </p:nvSpPr>
        <p:spPr>
          <a:xfrm>
            <a:off x="410844" y="904597"/>
            <a:ext cx="8387716" cy="2862322"/>
          </a:xfrm>
          <a:prstGeom prst="rect">
            <a:avLst/>
          </a:prstGeom>
          <a:noFill/>
        </p:spPr>
        <p:txBody>
          <a:bodyPr wrap="square" rtlCol="0">
            <a:spAutoFit/>
          </a:bodyPr>
          <a:lstStyle/>
          <a:p>
            <a:pPr marL="342900" indent="-342900">
              <a:buAutoNum type="arabicPeriod"/>
            </a:pPr>
            <a:r>
              <a:rPr lang="en-IN" b="1" dirty="0">
                <a:solidFill>
                  <a:schemeClr val="bg1"/>
                </a:solidFill>
              </a:rPr>
              <a:t>Normalized Difference Vegetation Index (NDVI):</a:t>
            </a:r>
            <a:r>
              <a:rPr lang="en-IN" dirty="0">
                <a:solidFill>
                  <a:schemeClr val="bg1"/>
                </a:solidFill>
              </a:rPr>
              <a:t> </a:t>
            </a:r>
            <a:r>
              <a:rPr lang="es-ES" dirty="0">
                <a:solidFill>
                  <a:schemeClr val="bg1"/>
                </a:solidFill>
              </a:rPr>
              <a:t>NDVI = (NIR - Red) / (NIR + Red)</a:t>
            </a:r>
          </a:p>
          <a:p>
            <a:pPr lvl="1"/>
            <a:r>
              <a:rPr lang="es-ES" dirty="0">
                <a:solidFill>
                  <a:schemeClr val="bg1"/>
                </a:solidFill>
              </a:rPr>
              <a:t>	</a:t>
            </a:r>
            <a:r>
              <a:rPr lang="en-US" altLang="en-US" dirty="0">
                <a:solidFill>
                  <a:schemeClr val="bg1"/>
                </a:solidFill>
                <a:latin typeface="Arial" panose="020B0604020202020204" pitchFamily="34" charset="0"/>
              </a:rPr>
              <a:t>NIR = Near Infrared band (Band 8 in Sentinel-2) </a:t>
            </a:r>
          </a:p>
          <a:p>
            <a:pPr lvl="2" eaLnBrk="0" fontAlgn="base" hangingPunct="0">
              <a:spcBef>
                <a:spcPct val="0"/>
              </a:spcBef>
              <a:spcAft>
                <a:spcPct val="0"/>
              </a:spcAft>
            </a:pPr>
            <a:r>
              <a:rPr lang="en-US" altLang="en-US" dirty="0">
                <a:solidFill>
                  <a:schemeClr val="bg1"/>
                </a:solidFill>
                <a:latin typeface="Arial" panose="020B0604020202020204" pitchFamily="34" charset="0"/>
              </a:rPr>
              <a:t>Red = Red band (Band 4 in Sentinel-2) </a:t>
            </a:r>
          </a:p>
          <a:p>
            <a:pPr lvl="2" eaLnBrk="0" fontAlgn="base" hangingPunct="0">
              <a:spcBef>
                <a:spcPct val="0"/>
              </a:spcBef>
              <a:spcAft>
                <a:spcPct val="0"/>
              </a:spcAft>
            </a:pPr>
            <a:endParaRPr lang="es-ES" dirty="0">
              <a:solidFill>
                <a:schemeClr val="bg1"/>
              </a:solidFill>
            </a:endParaRPr>
          </a:p>
          <a:p>
            <a:r>
              <a:rPr lang="en-IN" dirty="0">
                <a:solidFill>
                  <a:schemeClr val="bg1"/>
                </a:solidFill>
              </a:rPr>
              <a:t>2. </a:t>
            </a:r>
            <a:r>
              <a:rPr lang="en-IN" b="1" dirty="0">
                <a:solidFill>
                  <a:schemeClr val="bg1"/>
                </a:solidFill>
              </a:rPr>
              <a:t>NDVI Change Detection Formula: </a:t>
            </a:r>
            <a:r>
              <a:rPr lang="el-GR" dirty="0">
                <a:solidFill>
                  <a:schemeClr val="bg1"/>
                </a:solidFill>
              </a:rPr>
              <a:t>Δ</a:t>
            </a:r>
            <a:r>
              <a:rPr lang="en-IN" dirty="0">
                <a:solidFill>
                  <a:schemeClr val="bg1"/>
                </a:solidFill>
              </a:rPr>
              <a:t>NDVI = NDVI(t₂) - NDVI(t₁)</a:t>
            </a:r>
            <a:endParaRPr lang="en-US" altLang="en-US" dirty="0">
              <a:solidFill>
                <a:schemeClr val="bg1"/>
              </a:solidFill>
              <a:latin typeface="Arial" panose="020B0604020202020204" pitchFamily="34" charset="0"/>
            </a:endParaRPr>
          </a:p>
          <a:p>
            <a:pPr lvl="2" eaLnBrk="0" fontAlgn="base" hangingPunct="0">
              <a:spcBef>
                <a:spcPct val="0"/>
              </a:spcBef>
              <a:spcAft>
                <a:spcPct val="0"/>
              </a:spcAft>
            </a:pPr>
            <a:r>
              <a:rPr lang="en-US" altLang="en-US" dirty="0">
                <a:solidFill>
                  <a:schemeClr val="bg1"/>
                </a:solidFill>
                <a:latin typeface="Arial" panose="020B0604020202020204" pitchFamily="34" charset="0"/>
              </a:rPr>
              <a:t>NDVI(t₂) = NDVI at time period 2 (recent) </a:t>
            </a:r>
          </a:p>
          <a:p>
            <a:pPr lvl="2" eaLnBrk="0" fontAlgn="base" hangingPunct="0">
              <a:spcBef>
                <a:spcPct val="0"/>
              </a:spcBef>
              <a:spcAft>
                <a:spcPct val="0"/>
              </a:spcAft>
            </a:pPr>
            <a:r>
              <a:rPr lang="en-US" altLang="en-US" dirty="0">
                <a:solidFill>
                  <a:schemeClr val="bg1"/>
                </a:solidFill>
                <a:latin typeface="Arial" panose="020B0604020202020204" pitchFamily="34" charset="0"/>
              </a:rPr>
              <a:t>NDVI(t₁) = NDVI at time period 1 (baseline) </a:t>
            </a:r>
          </a:p>
          <a:p>
            <a:pPr lvl="2" eaLnBrk="0" fontAlgn="base" hangingPunct="0">
              <a:spcBef>
                <a:spcPct val="0"/>
              </a:spcBef>
              <a:spcAft>
                <a:spcPct val="0"/>
              </a:spcAft>
            </a:pPr>
            <a:endParaRPr lang="en-US" altLang="en-US" dirty="0">
              <a:solidFill>
                <a:schemeClr val="bg1"/>
              </a:solidFill>
              <a:latin typeface="Arial" panose="020B0604020202020204" pitchFamily="34" charset="0"/>
            </a:endParaRPr>
          </a:p>
          <a:p>
            <a:endParaRPr lang="en-IN" dirty="0">
              <a:solidFill>
                <a:schemeClr val="bg1"/>
              </a:solidFill>
            </a:endParaRPr>
          </a:p>
          <a:p>
            <a:r>
              <a:rPr lang="en-IN" dirty="0">
                <a:solidFill>
                  <a:schemeClr val="bg1"/>
                </a:solidFill>
              </a:rPr>
              <a:t>	</a:t>
            </a:r>
          </a:p>
        </p:txBody>
      </p:sp>
      <p:sp>
        <p:nvSpPr>
          <p:cNvPr id="7" name="TextBox 6">
            <a:extLst>
              <a:ext uri="{FF2B5EF4-FFF2-40B4-BE49-F238E27FC236}">
                <a16:creationId xmlns:a16="http://schemas.microsoft.com/office/drawing/2014/main" id="{4A866193-5213-2805-92C1-2024B740DD02}"/>
              </a:ext>
            </a:extLst>
          </p:cNvPr>
          <p:cNvSpPr txBox="1"/>
          <p:nvPr/>
        </p:nvSpPr>
        <p:spPr>
          <a:xfrm>
            <a:off x="304800" y="2953840"/>
            <a:ext cx="8387716" cy="2585323"/>
          </a:xfrm>
          <a:prstGeom prst="rect">
            <a:avLst/>
          </a:prstGeom>
          <a:noFill/>
        </p:spPr>
        <p:txBody>
          <a:bodyPr wrap="square" rtlCol="0">
            <a:spAutoFit/>
          </a:bodyPr>
          <a:lstStyle/>
          <a:p>
            <a:r>
              <a:rPr lang="en-IN" b="1" dirty="0">
                <a:solidFill>
                  <a:schemeClr val="bg1"/>
                </a:solidFill>
                <a:cs typeface="Arial" panose="020B0604020202020204" pitchFamily="34" charset="0"/>
              </a:rPr>
              <a:t>3. Pixel Area Calculation: </a:t>
            </a:r>
            <a:r>
              <a:rPr lang="en-US" dirty="0">
                <a:solidFill>
                  <a:schemeClr val="bg1"/>
                </a:solidFill>
              </a:rPr>
              <a:t>Area = Σ(</a:t>
            </a:r>
            <a:r>
              <a:rPr lang="en-US" dirty="0" err="1">
                <a:solidFill>
                  <a:schemeClr val="bg1"/>
                </a:solidFill>
              </a:rPr>
              <a:t>Pixel_Area</a:t>
            </a:r>
            <a:r>
              <a:rPr lang="en-US" dirty="0">
                <a:solidFill>
                  <a:schemeClr val="bg1"/>
                </a:solidFill>
              </a:rPr>
              <a:t> × </a:t>
            </a:r>
            <a:r>
              <a:rPr lang="en-US" dirty="0" err="1">
                <a:solidFill>
                  <a:schemeClr val="bg1"/>
                </a:solidFill>
              </a:rPr>
              <a:t>Change_Mask</a:t>
            </a:r>
            <a:r>
              <a:rPr lang="en-US" dirty="0">
                <a:solidFill>
                  <a:schemeClr val="bg1"/>
                </a:solidFill>
              </a:rPr>
              <a:t>)</a:t>
            </a:r>
            <a:endParaRPr lang="en-US" altLang="en-US" dirty="0">
              <a:solidFill>
                <a:schemeClr val="bg1"/>
              </a:solidFill>
              <a:latin typeface="Arial" panose="020B0604020202020204" pitchFamily="34" charset="0"/>
            </a:endParaRPr>
          </a:p>
          <a:p>
            <a:pPr lvl="2" eaLnBrk="0" fontAlgn="base" hangingPunct="0">
              <a:spcBef>
                <a:spcPct val="0"/>
              </a:spcBef>
              <a:spcAft>
                <a:spcPct val="0"/>
              </a:spcAft>
            </a:pPr>
            <a:r>
              <a:rPr lang="en-US" altLang="en-US" dirty="0" err="1">
                <a:solidFill>
                  <a:schemeClr val="bg1"/>
                </a:solidFill>
                <a:latin typeface="Arial" panose="020B0604020202020204" pitchFamily="34" charset="0"/>
                <a:cs typeface="Arial" panose="020B0604020202020204" pitchFamily="34" charset="0"/>
              </a:rPr>
              <a:t>Pixel_Area</a:t>
            </a:r>
            <a:r>
              <a:rPr lang="en-US" altLang="en-US" dirty="0">
                <a:solidFill>
                  <a:schemeClr val="bg1"/>
                </a:solidFill>
                <a:latin typeface="Arial" panose="020B0604020202020204" pitchFamily="34" charset="0"/>
                <a:cs typeface="Arial" panose="020B0604020202020204" pitchFamily="34" charset="0"/>
              </a:rPr>
              <a:t> = </a:t>
            </a:r>
            <a:r>
              <a:rPr lang="en-US" altLang="en-US" dirty="0" err="1">
                <a:solidFill>
                  <a:schemeClr val="bg1"/>
                </a:solidFill>
                <a:latin typeface="Arial" panose="020B0604020202020204" pitchFamily="34" charset="0"/>
                <a:cs typeface="Arial" panose="020B0604020202020204" pitchFamily="34" charset="0"/>
              </a:rPr>
              <a:t>ee.Image.pixelArea</a:t>
            </a:r>
            <a:r>
              <a:rPr lang="en-US" altLang="en-US" dirty="0">
                <a:solidFill>
                  <a:schemeClr val="bg1"/>
                </a:solidFill>
                <a:latin typeface="Arial" panose="020B0604020202020204" pitchFamily="34" charset="0"/>
                <a:cs typeface="Arial" panose="020B0604020202020204" pitchFamily="34" charset="0"/>
              </a:rPr>
              <a:t>() (in square meters) </a:t>
            </a:r>
          </a:p>
          <a:p>
            <a:pPr lvl="2" eaLnBrk="0" fontAlgn="base" hangingPunct="0">
              <a:spcBef>
                <a:spcPct val="0"/>
              </a:spcBef>
              <a:spcAft>
                <a:spcPct val="0"/>
              </a:spcAft>
            </a:pPr>
            <a:r>
              <a:rPr lang="en-US" altLang="en-US" dirty="0" err="1">
                <a:solidFill>
                  <a:schemeClr val="bg1"/>
                </a:solidFill>
                <a:latin typeface="Arial" panose="020B0604020202020204" pitchFamily="34" charset="0"/>
                <a:cs typeface="Arial" panose="020B0604020202020204" pitchFamily="34" charset="0"/>
              </a:rPr>
              <a:t>Change_Mask</a:t>
            </a:r>
            <a:r>
              <a:rPr lang="en-US" altLang="en-US" dirty="0">
                <a:solidFill>
                  <a:schemeClr val="bg1"/>
                </a:solidFill>
                <a:latin typeface="Arial" panose="020B0604020202020204" pitchFamily="34" charset="0"/>
                <a:cs typeface="Arial" panose="020B0604020202020204" pitchFamily="34" charset="0"/>
              </a:rPr>
              <a:t> = Binary mask of significant changes </a:t>
            </a:r>
          </a:p>
          <a:p>
            <a:pPr lvl="1"/>
            <a:endParaRPr lang="en-US" dirty="0">
              <a:solidFill>
                <a:schemeClr val="bg1"/>
              </a:solidFill>
              <a:latin typeface="Arial" panose="020B0604020202020204" pitchFamily="34" charset="0"/>
              <a:cs typeface="Arial" panose="020B0604020202020204" pitchFamily="34" charset="0"/>
            </a:endParaRPr>
          </a:p>
          <a:p>
            <a:r>
              <a:rPr lang="en-US" b="1" dirty="0">
                <a:solidFill>
                  <a:schemeClr val="bg1"/>
                </a:solidFill>
                <a:cs typeface="Arial" panose="020B0604020202020204" pitchFamily="34" charset="0"/>
              </a:rPr>
              <a:t>4. </a:t>
            </a:r>
            <a:r>
              <a:rPr lang="en-IN" b="1" dirty="0">
                <a:solidFill>
                  <a:schemeClr val="bg1"/>
                </a:solidFill>
              </a:rPr>
              <a:t>Cloud Masking Algorithm</a:t>
            </a:r>
            <a:r>
              <a:rPr lang="en-US" b="1" dirty="0">
                <a:solidFill>
                  <a:schemeClr val="bg1"/>
                </a:solidFill>
                <a:cs typeface="Arial" panose="020B0604020202020204" pitchFamily="34" charset="0"/>
              </a:rPr>
              <a:t>: </a:t>
            </a:r>
            <a:r>
              <a:rPr lang="en-US" dirty="0" err="1">
                <a:solidFill>
                  <a:schemeClr val="bg1"/>
                </a:solidFill>
              </a:rPr>
              <a:t>Cloud_Mask</a:t>
            </a:r>
            <a:r>
              <a:rPr lang="en-US" dirty="0">
                <a:solidFill>
                  <a:schemeClr val="bg1"/>
                </a:solidFill>
              </a:rPr>
              <a:t> = (QA60 &amp; 2¹⁰ = 0) AND (QA60 &amp; 2¹¹ = 0)</a:t>
            </a:r>
            <a:endParaRPr lang="en-US" altLang="en-US" dirty="0">
              <a:solidFill>
                <a:schemeClr val="bg1"/>
              </a:solidFill>
              <a:latin typeface="Arial" panose="020B0604020202020204" pitchFamily="34" charset="0"/>
            </a:endParaRPr>
          </a:p>
          <a:p>
            <a:pPr lvl="2" eaLnBrk="0" fontAlgn="base" hangingPunct="0">
              <a:spcBef>
                <a:spcPct val="0"/>
              </a:spcBef>
              <a:spcAft>
                <a:spcPct val="0"/>
              </a:spcAft>
            </a:pPr>
            <a:r>
              <a:rPr lang="en-US" altLang="en-US" dirty="0">
                <a:solidFill>
                  <a:schemeClr val="bg1"/>
                </a:solidFill>
                <a:latin typeface="Arial" panose="020B0604020202020204" pitchFamily="34" charset="0"/>
              </a:rPr>
              <a:t>QA60 = Quality Assessment band </a:t>
            </a:r>
          </a:p>
          <a:p>
            <a:pPr lvl="2" eaLnBrk="0" fontAlgn="base" hangingPunct="0">
              <a:spcBef>
                <a:spcPct val="0"/>
              </a:spcBef>
              <a:spcAft>
                <a:spcPct val="0"/>
              </a:spcAft>
            </a:pPr>
            <a:r>
              <a:rPr lang="en-US" altLang="en-US" dirty="0">
                <a:solidFill>
                  <a:schemeClr val="bg1"/>
                </a:solidFill>
                <a:latin typeface="Arial" panose="020B0604020202020204" pitchFamily="34" charset="0"/>
              </a:rPr>
              <a:t>2¹⁰ = Cloud bit mask (1024) </a:t>
            </a:r>
          </a:p>
          <a:p>
            <a:pPr lvl="2" eaLnBrk="0" fontAlgn="base" hangingPunct="0">
              <a:spcBef>
                <a:spcPct val="0"/>
              </a:spcBef>
              <a:spcAft>
                <a:spcPct val="0"/>
              </a:spcAft>
            </a:pPr>
            <a:r>
              <a:rPr lang="en-US" altLang="en-US" dirty="0">
                <a:solidFill>
                  <a:schemeClr val="bg1"/>
                </a:solidFill>
                <a:latin typeface="Arial" panose="020B0604020202020204" pitchFamily="34" charset="0"/>
              </a:rPr>
              <a:t>2¹¹ = Cirrus cloud bit mask (2048) </a:t>
            </a:r>
          </a:p>
          <a:p>
            <a:endParaRPr lang="en-IN" b="1" dirty="0">
              <a:solidFill>
                <a:schemeClr val="bg1"/>
              </a:solidFill>
              <a:cs typeface="Arial" panose="020B0604020202020204" pitchFamily="34" charset="0"/>
            </a:endParaRPr>
          </a:p>
        </p:txBody>
      </p:sp>
      <p:sp>
        <p:nvSpPr>
          <p:cNvPr id="10" name="Rectangle 9">
            <a:extLst>
              <a:ext uri="{FF2B5EF4-FFF2-40B4-BE49-F238E27FC236}">
                <a16:creationId xmlns:a16="http://schemas.microsoft.com/office/drawing/2014/main" id="{3529DA99-34D4-676E-D7D2-1132506B1C81}"/>
              </a:ext>
            </a:extLst>
          </p:cNvPr>
          <p:cNvSpPr/>
          <p:nvPr/>
        </p:nvSpPr>
        <p:spPr>
          <a:xfrm>
            <a:off x="8666480" y="732235"/>
            <a:ext cx="3500756" cy="5973365"/>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
        <p:nvSpPr>
          <p:cNvPr id="11" name="TextBox 10">
            <a:extLst>
              <a:ext uri="{FF2B5EF4-FFF2-40B4-BE49-F238E27FC236}">
                <a16:creationId xmlns:a16="http://schemas.microsoft.com/office/drawing/2014/main" id="{1889836D-AEEC-5276-0E1F-B1539FED8EF2}"/>
              </a:ext>
            </a:extLst>
          </p:cNvPr>
          <p:cNvSpPr txBox="1"/>
          <p:nvPr/>
        </p:nvSpPr>
        <p:spPr>
          <a:xfrm>
            <a:off x="8798560" y="1056640"/>
            <a:ext cx="3220720" cy="369332"/>
          </a:xfrm>
          <a:prstGeom prst="rect">
            <a:avLst/>
          </a:prstGeom>
          <a:noFill/>
        </p:spPr>
        <p:txBody>
          <a:bodyPr wrap="square" rtlCol="0">
            <a:spAutoFit/>
          </a:bodyPr>
          <a:lstStyle/>
          <a:p>
            <a:r>
              <a:rPr lang="en-IN" dirty="0">
                <a:solidFill>
                  <a:schemeClr val="bg1"/>
                </a:solidFill>
              </a:rPr>
              <a:t>1. Flood Risk Assessment: </a:t>
            </a:r>
          </a:p>
        </p:txBody>
      </p:sp>
      <p:pic>
        <p:nvPicPr>
          <p:cNvPr id="15" name="Picture 14">
            <a:extLst>
              <a:ext uri="{FF2B5EF4-FFF2-40B4-BE49-F238E27FC236}">
                <a16:creationId xmlns:a16="http://schemas.microsoft.com/office/drawing/2014/main" id="{C1A0492D-2133-9AAF-9A54-4A6A69C2AF8D}"/>
              </a:ext>
            </a:extLst>
          </p:cNvPr>
          <p:cNvPicPr>
            <a:picLocks noChangeAspect="1"/>
          </p:cNvPicPr>
          <p:nvPr/>
        </p:nvPicPr>
        <p:blipFill>
          <a:blip r:embed="rId3"/>
          <a:stretch>
            <a:fillRect/>
          </a:stretch>
        </p:blipFill>
        <p:spPr>
          <a:xfrm>
            <a:off x="8878654" y="1425972"/>
            <a:ext cx="3243409" cy="2369611"/>
          </a:xfrm>
          <a:prstGeom prst="rect">
            <a:avLst/>
          </a:prstGeom>
        </p:spPr>
      </p:pic>
      <p:sp>
        <p:nvSpPr>
          <p:cNvPr id="16" name="TextBox 15">
            <a:extLst>
              <a:ext uri="{FF2B5EF4-FFF2-40B4-BE49-F238E27FC236}">
                <a16:creationId xmlns:a16="http://schemas.microsoft.com/office/drawing/2014/main" id="{1D4E10F0-B041-3596-DD25-C2019268B0D5}"/>
              </a:ext>
            </a:extLst>
          </p:cNvPr>
          <p:cNvSpPr txBox="1"/>
          <p:nvPr/>
        </p:nvSpPr>
        <p:spPr>
          <a:xfrm>
            <a:off x="8905876" y="3795583"/>
            <a:ext cx="3048000" cy="1477328"/>
          </a:xfrm>
          <a:prstGeom prst="rect">
            <a:avLst/>
          </a:prstGeom>
          <a:noFill/>
        </p:spPr>
        <p:txBody>
          <a:bodyPr wrap="square" rtlCol="0">
            <a:spAutoFit/>
          </a:bodyPr>
          <a:lstStyle/>
          <a:p>
            <a:r>
              <a:rPr lang="en-IN" dirty="0">
                <a:solidFill>
                  <a:schemeClr val="bg1"/>
                </a:solidFill>
              </a:rPr>
              <a:t>2. Temporal Composite Median Filter:</a:t>
            </a:r>
          </a:p>
          <a:p>
            <a:r>
              <a:rPr lang="en-IN" dirty="0">
                <a:solidFill>
                  <a:schemeClr val="bg1"/>
                </a:solidFill>
              </a:rPr>
              <a:t>3. Spatial Resolution Scale Factor</a:t>
            </a:r>
          </a:p>
          <a:p>
            <a:endParaRPr lang="en-IN" dirty="0">
              <a:solidFill>
                <a:schemeClr val="bg1"/>
              </a:solidFill>
            </a:endParaRPr>
          </a:p>
        </p:txBody>
      </p:sp>
      <p:pic>
        <p:nvPicPr>
          <p:cNvPr id="18" name="Picture 17">
            <a:extLst>
              <a:ext uri="{FF2B5EF4-FFF2-40B4-BE49-F238E27FC236}">
                <a16:creationId xmlns:a16="http://schemas.microsoft.com/office/drawing/2014/main" id="{67994F2B-3959-87F7-F81F-8093DD04A5A2}"/>
              </a:ext>
            </a:extLst>
          </p:cNvPr>
          <p:cNvPicPr>
            <a:picLocks noChangeAspect="1"/>
          </p:cNvPicPr>
          <p:nvPr/>
        </p:nvPicPr>
        <p:blipFill>
          <a:blip r:embed="rId4"/>
          <a:stretch>
            <a:fillRect/>
          </a:stretch>
        </p:blipFill>
        <p:spPr>
          <a:xfrm>
            <a:off x="8905876" y="5029235"/>
            <a:ext cx="3243410" cy="832076"/>
          </a:xfrm>
          <a:prstGeom prst="rect">
            <a:avLst/>
          </a:prstGeom>
        </p:spPr>
      </p:pic>
      <p:sp>
        <p:nvSpPr>
          <p:cNvPr id="19" name="TextBox 18">
            <a:extLst>
              <a:ext uri="{FF2B5EF4-FFF2-40B4-BE49-F238E27FC236}">
                <a16:creationId xmlns:a16="http://schemas.microsoft.com/office/drawing/2014/main" id="{1C54277C-2D40-E1B7-E2AE-DB875CCE9128}"/>
              </a:ext>
            </a:extLst>
          </p:cNvPr>
          <p:cNvSpPr txBox="1"/>
          <p:nvPr/>
        </p:nvSpPr>
        <p:spPr>
          <a:xfrm>
            <a:off x="3556001" y="5792447"/>
            <a:ext cx="4135120" cy="369332"/>
          </a:xfrm>
          <a:prstGeom prst="rect">
            <a:avLst/>
          </a:prstGeom>
          <a:noFill/>
        </p:spPr>
        <p:txBody>
          <a:bodyPr wrap="square" rtlCol="0">
            <a:spAutoFit/>
          </a:bodyPr>
          <a:lstStyle/>
          <a:p>
            <a:r>
              <a:rPr lang="en-IN" b="1" dirty="0">
                <a:solidFill>
                  <a:schemeClr val="bg1"/>
                </a:solidFill>
              </a:rPr>
              <a:t>AOI Change                     Flood detection</a:t>
            </a:r>
          </a:p>
        </p:txBody>
      </p:sp>
      <p:pic>
        <p:nvPicPr>
          <p:cNvPr id="21" name="Graphic 20" descr="Arrow: Clockwise curve with solid fill">
            <a:extLst>
              <a:ext uri="{FF2B5EF4-FFF2-40B4-BE49-F238E27FC236}">
                <a16:creationId xmlns:a16="http://schemas.microsoft.com/office/drawing/2014/main" id="{57EB1C76-BC32-A544-DEA1-EA9CC9AFDAD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6375848">
            <a:off x="7545261" y="5404111"/>
            <a:ext cx="914400" cy="914400"/>
          </a:xfrm>
          <a:prstGeom prst="rect">
            <a:avLst/>
          </a:prstGeom>
        </p:spPr>
      </p:pic>
      <p:pic>
        <p:nvPicPr>
          <p:cNvPr id="22" name="Graphic 21" descr="Arrow: Clockwise curve with solid fill">
            <a:extLst>
              <a:ext uri="{FF2B5EF4-FFF2-40B4-BE49-F238E27FC236}">
                <a16:creationId xmlns:a16="http://schemas.microsoft.com/office/drawing/2014/main" id="{E5C0A0D4-48D7-4FC0-82AE-689E35AC9CE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9240917">
            <a:off x="2763522" y="5648603"/>
            <a:ext cx="914400" cy="914400"/>
          </a:xfrm>
          <a:prstGeom prst="rect">
            <a:avLst/>
          </a:prstGeom>
        </p:spPr>
      </p:pic>
    </p:spTree>
    <p:extLst>
      <p:ext uri="{BB962C8B-B14F-4D97-AF65-F5344CB8AC3E}">
        <p14:creationId xmlns:p14="http://schemas.microsoft.com/office/powerpoint/2010/main" val="1155417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BBE6793-EC38-83B7-E66D-E3287495A405}"/>
              </a:ext>
            </a:extLst>
          </p:cNvPr>
          <p:cNvSpPr>
            <a:spLocks noGrp="1"/>
          </p:cNvSpPr>
          <p:nvPr>
            <p:ph type="title"/>
          </p:nvPr>
        </p:nvSpPr>
        <p:spPr>
          <a:xfrm>
            <a:off x="595523" y="142240"/>
            <a:ext cx="10754360" cy="695765"/>
          </a:xfrm>
        </p:spPr>
        <p:txBody>
          <a:bodyPr/>
          <a:lstStyle/>
          <a:p>
            <a:r>
              <a:rPr lang="en-US" dirty="0"/>
              <a:t>Technology Stack</a:t>
            </a:r>
          </a:p>
        </p:txBody>
      </p:sp>
      <p:sp>
        <p:nvSpPr>
          <p:cNvPr id="23" name="TextBox 22">
            <a:extLst>
              <a:ext uri="{FF2B5EF4-FFF2-40B4-BE49-F238E27FC236}">
                <a16:creationId xmlns:a16="http://schemas.microsoft.com/office/drawing/2014/main" id="{432355A2-27C0-3408-F73F-ED471E870FEA}"/>
              </a:ext>
            </a:extLst>
          </p:cNvPr>
          <p:cNvSpPr txBox="1"/>
          <p:nvPr/>
        </p:nvSpPr>
        <p:spPr>
          <a:xfrm>
            <a:off x="191791" y="1252799"/>
            <a:ext cx="3368842" cy="1477328"/>
          </a:xfrm>
          <a:prstGeom prst="rect">
            <a:avLst/>
          </a:prstGeom>
          <a:noFill/>
          <a:ln w="19050">
            <a:solidFill>
              <a:schemeClr val="accent1">
                <a:lumMod val="75000"/>
              </a:schemeClr>
            </a:solidFill>
          </a:ln>
        </p:spPr>
        <p:txBody>
          <a:bodyPr wrap="square" rtlCol="0">
            <a:spAutoFit/>
          </a:bodyPr>
          <a:lstStyle/>
          <a:p>
            <a:r>
              <a:rPr lang="en-IN" b="1" dirty="0">
                <a:solidFill>
                  <a:schemeClr val="accent1">
                    <a:lumMod val="75000"/>
                  </a:schemeClr>
                </a:solidFill>
                <a:latin typeface="Times New Roman" panose="02020603050405020304" pitchFamily="18" charset="0"/>
                <a:cs typeface="Times New Roman" panose="02020603050405020304" pitchFamily="18" charset="0"/>
              </a:rPr>
              <a:t>Frontend</a:t>
            </a:r>
            <a:r>
              <a:rPr lang="en-IN" b="1" dirty="0">
                <a:latin typeface="Times New Roman" panose="02020603050405020304" pitchFamily="18" charset="0"/>
                <a:cs typeface="Times New Roman" panose="02020603050405020304" pitchFamily="18" charset="0"/>
              </a:rPr>
              <a:t>:</a:t>
            </a:r>
          </a:p>
          <a:p>
            <a:r>
              <a:rPr lang="en-IN" dirty="0">
                <a:solidFill>
                  <a:schemeClr val="bg1"/>
                </a:solidFill>
                <a:latin typeface="Times New Roman" panose="02020603050405020304" pitchFamily="18" charset="0"/>
                <a:cs typeface="Times New Roman" panose="02020603050405020304" pitchFamily="18" charset="0"/>
              </a:rPr>
              <a:t>React</a:t>
            </a:r>
          </a:p>
          <a:p>
            <a:r>
              <a:rPr lang="en-IN" dirty="0">
                <a:solidFill>
                  <a:schemeClr val="bg1"/>
                </a:solidFill>
                <a:latin typeface="Times New Roman" panose="02020603050405020304" pitchFamily="18" charset="0"/>
                <a:cs typeface="Times New Roman" panose="02020603050405020304" pitchFamily="18" charset="0"/>
              </a:rPr>
              <a:t>Typescript</a:t>
            </a:r>
          </a:p>
          <a:p>
            <a:r>
              <a:rPr lang="en-IN" dirty="0">
                <a:solidFill>
                  <a:schemeClr val="bg1"/>
                </a:solidFill>
                <a:latin typeface="Times New Roman" panose="02020603050405020304" pitchFamily="18" charset="0"/>
                <a:cs typeface="Times New Roman" panose="02020603050405020304" pitchFamily="18" charset="0"/>
              </a:rPr>
              <a:t>Tailwind</a:t>
            </a:r>
          </a:p>
          <a:p>
            <a:r>
              <a:rPr lang="en-IN" dirty="0">
                <a:solidFill>
                  <a:schemeClr val="bg1"/>
                </a:solidFill>
                <a:latin typeface="Times New Roman" panose="02020603050405020304" pitchFamily="18" charset="0"/>
                <a:cs typeface="Times New Roman" panose="02020603050405020304" pitchFamily="18" charset="0"/>
              </a:rPr>
              <a:t>Leaflet</a:t>
            </a:r>
          </a:p>
        </p:txBody>
      </p:sp>
      <p:pic>
        <p:nvPicPr>
          <p:cNvPr id="24" name="Picture 23">
            <a:extLst>
              <a:ext uri="{FF2B5EF4-FFF2-40B4-BE49-F238E27FC236}">
                <a16:creationId xmlns:a16="http://schemas.microsoft.com/office/drawing/2014/main" id="{B6B20E62-F118-07B1-A654-A0FBBED81FC8}"/>
              </a:ext>
            </a:extLst>
          </p:cNvPr>
          <p:cNvPicPr>
            <a:picLocks noChangeAspect="1"/>
          </p:cNvPicPr>
          <p:nvPr/>
        </p:nvPicPr>
        <p:blipFill>
          <a:blip r:embed="rId3"/>
          <a:srcRect t="26553" b="25232"/>
          <a:stretch>
            <a:fillRect/>
          </a:stretch>
        </p:blipFill>
        <p:spPr>
          <a:xfrm>
            <a:off x="1209805" y="1402922"/>
            <a:ext cx="2272206" cy="511596"/>
          </a:xfrm>
          <a:prstGeom prst="rect">
            <a:avLst/>
          </a:prstGeom>
        </p:spPr>
      </p:pic>
      <p:pic>
        <p:nvPicPr>
          <p:cNvPr id="25" name="Picture 24">
            <a:extLst>
              <a:ext uri="{FF2B5EF4-FFF2-40B4-BE49-F238E27FC236}">
                <a16:creationId xmlns:a16="http://schemas.microsoft.com/office/drawing/2014/main" id="{40EB4E9D-A952-CCFE-D17C-56C9966BAD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0433" y="1991404"/>
            <a:ext cx="490697" cy="490697"/>
          </a:xfrm>
          <a:prstGeom prst="rect">
            <a:avLst/>
          </a:prstGeom>
        </p:spPr>
      </p:pic>
      <p:pic>
        <p:nvPicPr>
          <p:cNvPr id="26" name="Picture 25">
            <a:extLst>
              <a:ext uri="{FF2B5EF4-FFF2-40B4-BE49-F238E27FC236}">
                <a16:creationId xmlns:a16="http://schemas.microsoft.com/office/drawing/2014/main" id="{10C11C71-6420-094C-1ECC-5CE18ADBD026}"/>
              </a:ext>
            </a:extLst>
          </p:cNvPr>
          <p:cNvPicPr>
            <a:picLocks noChangeAspect="1"/>
          </p:cNvPicPr>
          <p:nvPr/>
        </p:nvPicPr>
        <p:blipFill>
          <a:blip r:embed="rId5"/>
          <a:stretch>
            <a:fillRect/>
          </a:stretch>
        </p:blipFill>
        <p:spPr>
          <a:xfrm>
            <a:off x="1884653" y="1823983"/>
            <a:ext cx="792882" cy="792882"/>
          </a:xfrm>
          <a:prstGeom prst="rect">
            <a:avLst/>
          </a:prstGeom>
        </p:spPr>
      </p:pic>
      <p:sp>
        <p:nvSpPr>
          <p:cNvPr id="27" name="TextBox 26">
            <a:extLst>
              <a:ext uri="{FF2B5EF4-FFF2-40B4-BE49-F238E27FC236}">
                <a16:creationId xmlns:a16="http://schemas.microsoft.com/office/drawing/2014/main" id="{5224DB5C-37D6-8856-07D7-5084881F0861}"/>
              </a:ext>
            </a:extLst>
          </p:cNvPr>
          <p:cNvSpPr txBox="1"/>
          <p:nvPr/>
        </p:nvSpPr>
        <p:spPr>
          <a:xfrm>
            <a:off x="370550" y="2963996"/>
            <a:ext cx="3368842" cy="1200329"/>
          </a:xfrm>
          <a:prstGeom prst="rect">
            <a:avLst/>
          </a:prstGeom>
          <a:noFill/>
          <a:ln w="19050">
            <a:solidFill>
              <a:srgbClr val="FF0000"/>
            </a:solidFill>
          </a:ln>
        </p:spPr>
        <p:txBody>
          <a:bodyPr wrap="square" rtlCol="0">
            <a:spAutoFit/>
          </a:bodyPr>
          <a:lstStyle/>
          <a:p>
            <a:r>
              <a:rPr lang="en-IN" b="1" dirty="0">
                <a:solidFill>
                  <a:srgbClr val="FF0000"/>
                </a:solidFill>
                <a:latin typeface="Times New Roman" panose="02020603050405020304" pitchFamily="18" charset="0"/>
                <a:cs typeface="Times New Roman" panose="02020603050405020304" pitchFamily="18" charset="0"/>
              </a:rPr>
              <a:t>Backend</a:t>
            </a:r>
            <a:r>
              <a:rPr lang="en-IN" b="1" dirty="0">
                <a:latin typeface="Times New Roman" panose="02020603050405020304" pitchFamily="18" charset="0"/>
                <a:cs typeface="Times New Roman" panose="02020603050405020304" pitchFamily="18" charset="0"/>
              </a:rPr>
              <a:t>:</a:t>
            </a:r>
          </a:p>
          <a:p>
            <a:r>
              <a:rPr lang="en-IN" dirty="0" err="1">
                <a:solidFill>
                  <a:schemeClr val="bg1"/>
                </a:solidFill>
                <a:latin typeface="Times New Roman" panose="02020603050405020304" pitchFamily="18" charset="0"/>
                <a:cs typeface="Times New Roman" panose="02020603050405020304" pitchFamily="18" charset="0"/>
              </a:rPr>
              <a:t>FastAPI</a:t>
            </a:r>
            <a:endParaRPr lang="en-IN" dirty="0">
              <a:solidFill>
                <a:schemeClr val="bg1"/>
              </a:solidFill>
              <a:latin typeface="Times New Roman" panose="02020603050405020304" pitchFamily="18" charset="0"/>
              <a:cs typeface="Times New Roman" panose="02020603050405020304" pitchFamily="18" charset="0"/>
            </a:endParaRPr>
          </a:p>
          <a:p>
            <a:r>
              <a:rPr lang="en-IN" dirty="0">
                <a:solidFill>
                  <a:schemeClr val="bg1"/>
                </a:solidFill>
                <a:latin typeface="Times New Roman" panose="02020603050405020304" pitchFamily="18" charset="0"/>
                <a:cs typeface="Times New Roman" panose="02020603050405020304" pitchFamily="18" charset="0"/>
              </a:rPr>
              <a:t>Celery</a:t>
            </a:r>
          </a:p>
          <a:p>
            <a:r>
              <a:rPr lang="en-IN" dirty="0">
                <a:solidFill>
                  <a:schemeClr val="bg1"/>
                </a:solidFill>
                <a:latin typeface="Times New Roman" panose="02020603050405020304" pitchFamily="18" charset="0"/>
                <a:cs typeface="Times New Roman" panose="02020603050405020304" pitchFamily="18" charset="0"/>
              </a:rPr>
              <a:t>Redis</a:t>
            </a:r>
          </a:p>
        </p:txBody>
      </p:sp>
      <p:pic>
        <p:nvPicPr>
          <p:cNvPr id="28" name="Picture 27">
            <a:extLst>
              <a:ext uri="{FF2B5EF4-FFF2-40B4-BE49-F238E27FC236}">
                <a16:creationId xmlns:a16="http://schemas.microsoft.com/office/drawing/2014/main" id="{1F9B4410-69B8-EDC4-A915-DB45BEAC3F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21928" y="3174776"/>
            <a:ext cx="656349" cy="656349"/>
          </a:xfrm>
          <a:prstGeom prst="rect">
            <a:avLst/>
          </a:prstGeom>
        </p:spPr>
      </p:pic>
      <p:pic>
        <p:nvPicPr>
          <p:cNvPr id="29" name="Picture 28">
            <a:extLst>
              <a:ext uri="{FF2B5EF4-FFF2-40B4-BE49-F238E27FC236}">
                <a16:creationId xmlns:a16="http://schemas.microsoft.com/office/drawing/2014/main" id="{AC7730C6-BC22-AA97-2B03-8B8011500FA8}"/>
              </a:ext>
            </a:extLst>
          </p:cNvPr>
          <p:cNvPicPr>
            <a:picLocks noChangeAspect="1"/>
          </p:cNvPicPr>
          <p:nvPr/>
        </p:nvPicPr>
        <p:blipFill>
          <a:blip r:embed="rId7"/>
          <a:stretch>
            <a:fillRect/>
          </a:stretch>
        </p:blipFill>
        <p:spPr>
          <a:xfrm>
            <a:off x="2600857" y="3513682"/>
            <a:ext cx="732924" cy="732924"/>
          </a:xfrm>
          <a:prstGeom prst="rect">
            <a:avLst/>
          </a:prstGeom>
        </p:spPr>
      </p:pic>
      <p:pic>
        <p:nvPicPr>
          <p:cNvPr id="30" name="Picture 29">
            <a:extLst>
              <a:ext uri="{FF2B5EF4-FFF2-40B4-BE49-F238E27FC236}">
                <a16:creationId xmlns:a16="http://schemas.microsoft.com/office/drawing/2014/main" id="{E7D7BC7A-B695-11F8-8F42-73F919CE22AF}"/>
              </a:ext>
            </a:extLst>
          </p:cNvPr>
          <p:cNvPicPr>
            <a:picLocks noChangeAspect="1"/>
          </p:cNvPicPr>
          <p:nvPr/>
        </p:nvPicPr>
        <p:blipFill>
          <a:blip r:embed="rId8"/>
          <a:stretch>
            <a:fillRect/>
          </a:stretch>
        </p:blipFill>
        <p:spPr>
          <a:xfrm>
            <a:off x="2600857" y="3025763"/>
            <a:ext cx="732924" cy="629625"/>
          </a:xfrm>
          <a:prstGeom prst="rect">
            <a:avLst/>
          </a:prstGeom>
        </p:spPr>
      </p:pic>
      <p:sp>
        <p:nvSpPr>
          <p:cNvPr id="31" name="TextBox 30">
            <a:extLst>
              <a:ext uri="{FF2B5EF4-FFF2-40B4-BE49-F238E27FC236}">
                <a16:creationId xmlns:a16="http://schemas.microsoft.com/office/drawing/2014/main" id="{20A9F7CB-00AD-7A66-9B54-7F60E16FE588}"/>
              </a:ext>
            </a:extLst>
          </p:cNvPr>
          <p:cNvSpPr txBox="1"/>
          <p:nvPr/>
        </p:nvSpPr>
        <p:spPr>
          <a:xfrm>
            <a:off x="3739392" y="1194168"/>
            <a:ext cx="2275943" cy="1200329"/>
          </a:xfrm>
          <a:prstGeom prst="rect">
            <a:avLst/>
          </a:prstGeom>
          <a:noFill/>
          <a:ln w="19050">
            <a:solidFill>
              <a:schemeClr val="accent4">
                <a:lumMod val="75000"/>
              </a:schemeClr>
            </a:solidFill>
          </a:ln>
        </p:spPr>
        <p:txBody>
          <a:bodyPr wrap="square" rtlCol="0">
            <a:spAutoFit/>
          </a:bodyPr>
          <a:lstStyle/>
          <a:p>
            <a:r>
              <a:rPr lang="en-IN" b="1" dirty="0">
                <a:solidFill>
                  <a:schemeClr val="accent4">
                    <a:lumMod val="75000"/>
                  </a:schemeClr>
                </a:solidFill>
                <a:latin typeface="Times New Roman" panose="02020603050405020304" pitchFamily="18" charset="0"/>
                <a:cs typeface="Times New Roman" panose="02020603050405020304" pitchFamily="18" charset="0"/>
              </a:rPr>
              <a:t>Database</a:t>
            </a:r>
            <a:r>
              <a:rPr lang="en-IN" b="1" dirty="0">
                <a:latin typeface="Times New Roman" panose="02020603050405020304" pitchFamily="18" charset="0"/>
                <a:cs typeface="Times New Roman" panose="02020603050405020304" pitchFamily="18" charset="0"/>
              </a:rPr>
              <a:t>:</a:t>
            </a:r>
          </a:p>
          <a:p>
            <a:r>
              <a:rPr lang="en-IN" dirty="0">
                <a:solidFill>
                  <a:schemeClr val="bg1"/>
                </a:solidFill>
                <a:latin typeface="Times New Roman" panose="02020603050405020304" pitchFamily="18" charset="0"/>
                <a:cs typeface="Times New Roman" panose="02020603050405020304" pitchFamily="18" charset="0"/>
              </a:rPr>
              <a:t>MongoDB</a:t>
            </a:r>
          </a:p>
          <a:p>
            <a:r>
              <a:rPr lang="en-IN" dirty="0">
                <a:solidFill>
                  <a:schemeClr val="bg1"/>
                </a:solidFill>
                <a:latin typeface="Times New Roman" panose="02020603050405020304" pitchFamily="18" charset="0"/>
                <a:cs typeface="Times New Roman" panose="02020603050405020304" pitchFamily="18" charset="0"/>
              </a:rPr>
              <a:t>Redis</a:t>
            </a:r>
          </a:p>
          <a:p>
            <a:r>
              <a:rPr lang="en-IN" dirty="0" err="1">
                <a:solidFill>
                  <a:schemeClr val="bg1"/>
                </a:solidFill>
                <a:latin typeface="Times New Roman" panose="02020603050405020304" pitchFamily="18" charset="0"/>
                <a:cs typeface="Times New Roman" panose="02020603050405020304" pitchFamily="18" charset="0"/>
              </a:rPr>
              <a:t>Postgresql</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32" name="Picture 31">
            <a:extLst>
              <a:ext uri="{FF2B5EF4-FFF2-40B4-BE49-F238E27FC236}">
                <a16:creationId xmlns:a16="http://schemas.microsoft.com/office/drawing/2014/main" id="{5507B663-2403-E007-D364-4B07DE8A09E2}"/>
              </a:ext>
            </a:extLst>
          </p:cNvPr>
          <p:cNvPicPr>
            <a:picLocks noChangeAspect="1"/>
          </p:cNvPicPr>
          <p:nvPr/>
        </p:nvPicPr>
        <p:blipFill>
          <a:blip r:embed="rId9"/>
          <a:stretch>
            <a:fillRect/>
          </a:stretch>
        </p:blipFill>
        <p:spPr>
          <a:xfrm>
            <a:off x="5059552" y="1281328"/>
            <a:ext cx="542655" cy="542655"/>
          </a:xfrm>
          <a:prstGeom prst="rect">
            <a:avLst/>
          </a:prstGeom>
        </p:spPr>
      </p:pic>
      <p:pic>
        <p:nvPicPr>
          <p:cNvPr id="33" name="Picture 32">
            <a:extLst>
              <a:ext uri="{FF2B5EF4-FFF2-40B4-BE49-F238E27FC236}">
                <a16:creationId xmlns:a16="http://schemas.microsoft.com/office/drawing/2014/main" id="{3F2C1E6F-2303-173F-2C72-1B03D7878E34}"/>
              </a:ext>
            </a:extLst>
          </p:cNvPr>
          <p:cNvPicPr>
            <a:picLocks noChangeAspect="1"/>
          </p:cNvPicPr>
          <p:nvPr/>
        </p:nvPicPr>
        <p:blipFill>
          <a:blip r:embed="rId10"/>
          <a:stretch>
            <a:fillRect/>
          </a:stretch>
        </p:blipFill>
        <p:spPr>
          <a:xfrm>
            <a:off x="2758581" y="1840311"/>
            <a:ext cx="792882" cy="792882"/>
          </a:xfrm>
          <a:prstGeom prst="rect">
            <a:avLst/>
          </a:prstGeom>
        </p:spPr>
      </p:pic>
      <p:sp>
        <p:nvSpPr>
          <p:cNvPr id="34" name="TextBox 33">
            <a:extLst>
              <a:ext uri="{FF2B5EF4-FFF2-40B4-BE49-F238E27FC236}">
                <a16:creationId xmlns:a16="http://schemas.microsoft.com/office/drawing/2014/main" id="{CADB117F-FA7A-9162-CED3-7EE1DABDE484}"/>
              </a:ext>
            </a:extLst>
          </p:cNvPr>
          <p:cNvSpPr txBox="1"/>
          <p:nvPr/>
        </p:nvSpPr>
        <p:spPr>
          <a:xfrm>
            <a:off x="3967637" y="2931771"/>
            <a:ext cx="2161821" cy="923330"/>
          </a:xfrm>
          <a:prstGeom prst="rect">
            <a:avLst/>
          </a:prstGeom>
          <a:noFill/>
          <a:ln w="19050">
            <a:solidFill>
              <a:schemeClr val="accent6">
                <a:lumMod val="50000"/>
              </a:schemeClr>
            </a:solidFill>
          </a:ln>
        </p:spPr>
        <p:txBody>
          <a:bodyPr wrap="square" rtlCol="0">
            <a:spAutoFit/>
          </a:bodyPr>
          <a:lstStyle/>
          <a:p>
            <a:r>
              <a:rPr lang="en-IN" b="1" dirty="0">
                <a:solidFill>
                  <a:schemeClr val="accent6">
                    <a:lumMod val="50000"/>
                  </a:schemeClr>
                </a:solidFill>
                <a:latin typeface="Times New Roman" panose="02020603050405020304" pitchFamily="18" charset="0"/>
                <a:cs typeface="Times New Roman" panose="02020603050405020304" pitchFamily="18" charset="0"/>
              </a:rPr>
              <a:t>Notifications</a:t>
            </a:r>
            <a:r>
              <a:rPr lang="en-IN" b="1" dirty="0">
                <a:latin typeface="Times New Roman" panose="02020603050405020304" pitchFamily="18" charset="0"/>
                <a:cs typeface="Times New Roman" panose="02020603050405020304" pitchFamily="18" charset="0"/>
              </a:rPr>
              <a:t>:</a:t>
            </a:r>
          </a:p>
          <a:p>
            <a:r>
              <a:rPr lang="en-IN" dirty="0">
                <a:solidFill>
                  <a:schemeClr val="bg1"/>
                </a:solidFill>
                <a:latin typeface="Times New Roman" panose="02020603050405020304" pitchFamily="18" charset="0"/>
                <a:cs typeface="Times New Roman" panose="02020603050405020304" pitchFamily="18" charset="0"/>
              </a:rPr>
              <a:t>Twilio,</a:t>
            </a:r>
          </a:p>
          <a:p>
            <a:r>
              <a:rPr lang="en-IN" dirty="0">
                <a:solidFill>
                  <a:schemeClr val="bg1"/>
                </a:solidFill>
                <a:latin typeface="Times New Roman" panose="02020603050405020304" pitchFamily="18" charset="0"/>
                <a:cs typeface="Times New Roman" panose="02020603050405020304" pitchFamily="18" charset="0"/>
              </a:rPr>
              <a:t>SendGrid</a:t>
            </a:r>
          </a:p>
        </p:txBody>
      </p:sp>
      <p:pic>
        <p:nvPicPr>
          <p:cNvPr id="35" name="Picture 34">
            <a:extLst>
              <a:ext uri="{FF2B5EF4-FFF2-40B4-BE49-F238E27FC236}">
                <a16:creationId xmlns:a16="http://schemas.microsoft.com/office/drawing/2014/main" id="{3AA6A9D7-D309-BF7C-9E50-FE5A53CA327A}"/>
              </a:ext>
            </a:extLst>
          </p:cNvPr>
          <p:cNvPicPr>
            <a:picLocks noChangeAspect="1"/>
          </p:cNvPicPr>
          <p:nvPr/>
        </p:nvPicPr>
        <p:blipFill>
          <a:blip r:embed="rId11"/>
          <a:stretch>
            <a:fillRect/>
          </a:stretch>
        </p:blipFill>
        <p:spPr>
          <a:xfrm>
            <a:off x="5089489" y="2785285"/>
            <a:ext cx="1179665" cy="1179665"/>
          </a:xfrm>
          <a:prstGeom prst="rect">
            <a:avLst/>
          </a:prstGeom>
        </p:spPr>
      </p:pic>
      <p:sp>
        <p:nvSpPr>
          <p:cNvPr id="36" name="TextBox 35">
            <a:extLst>
              <a:ext uri="{FF2B5EF4-FFF2-40B4-BE49-F238E27FC236}">
                <a16:creationId xmlns:a16="http://schemas.microsoft.com/office/drawing/2014/main" id="{51F3AAD3-B598-8B3A-C6DE-51D39808AC2F}"/>
              </a:ext>
            </a:extLst>
          </p:cNvPr>
          <p:cNvSpPr txBox="1"/>
          <p:nvPr/>
        </p:nvSpPr>
        <p:spPr>
          <a:xfrm>
            <a:off x="6308216" y="551288"/>
            <a:ext cx="5883784" cy="5262979"/>
          </a:xfrm>
          <a:prstGeom prst="rect">
            <a:avLst/>
          </a:prstGeom>
          <a:noFill/>
          <a:ln w="19050">
            <a:solidFill>
              <a:schemeClr val="tx2">
                <a:lumMod val="10000"/>
              </a:schemeClr>
            </a:solidFill>
          </a:ln>
        </p:spPr>
        <p:txBody>
          <a:bodyPr wrap="square" rtlCol="0">
            <a:spAutoFit/>
          </a:bodyPr>
          <a:lstStyle/>
          <a:p>
            <a:r>
              <a:rPr lang="en-IN" sz="1600" b="1" dirty="0">
                <a:solidFill>
                  <a:schemeClr val="bg1"/>
                </a:solidFill>
                <a:latin typeface="Times New Roman" panose="02020603050405020304" pitchFamily="18" charset="0"/>
                <a:cs typeface="Times New Roman" panose="02020603050405020304" pitchFamily="18" charset="0"/>
              </a:rPr>
              <a:t>Satellite and Analysis:</a:t>
            </a:r>
          </a:p>
          <a:p>
            <a:pPr marL="285750" indent="-285750">
              <a:buFont typeface="Arial" panose="020B0604020202020204" pitchFamily="34" charset="0"/>
              <a:buChar char="•"/>
            </a:pPr>
            <a:r>
              <a:rPr lang="en-IN" sz="1600" b="1" dirty="0">
                <a:solidFill>
                  <a:schemeClr val="bg1"/>
                </a:solidFill>
                <a:latin typeface="Times New Roman" panose="02020603050405020304" pitchFamily="18" charset="0"/>
                <a:cs typeface="Times New Roman" panose="02020603050405020304" pitchFamily="18" charset="0"/>
              </a:rPr>
              <a:t>Prototype</a:t>
            </a:r>
            <a:r>
              <a:rPr lang="en-IN" sz="1600" b="1" dirty="0">
                <a:solidFill>
                  <a:schemeClr val="bg1"/>
                </a:solidFill>
                <a:latin typeface="Times New Roman" panose="02020603050405020304" pitchFamily="18" charset="0"/>
                <a:cs typeface="Times New Roman" panose="02020603050405020304" pitchFamily="18" charset="0"/>
                <a:sym typeface="Wingdings" panose="05000000000000000000" pitchFamily="2" charset="2"/>
              </a:rPr>
              <a:t> (Google Earth Engine)</a:t>
            </a:r>
            <a:endParaRPr lang="en-IN" sz="1600" b="1"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rPr>
              <a:t>A cloud-based geospatial analysis platform. Fetches and processes satellite imagery (e.g., Sentinel-2, Landsat) to detect changes in AOIs using advanced algorithms.</a:t>
            </a: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solidFill>
                  <a:schemeClr val="bg1"/>
                </a:solidFill>
                <a:latin typeface="Times New Roman" panose="02020603050405020304" pitchFamily="18" charset="0"/>
                <a:cs typeface="Times New Roman" panose="02020603050405020304" pitchFamily="18" charset="0"/>
              </a:rPr>
              <a:t>ML/DL Implementation:</a:t>
            </a:r>
          </a:p>
          <a:p>
            <a:r>
              <a:rPr lang="en-IN" sz="1600" dirty="0">
                <a:solidFill>
                  <a:schemeClr val="bg1"/>
                </a:solidFill>
              </a:rPr>
              <a:t>1. AOI Handling</a:t>
            </a:r>
            <a:br>
              <a:rPr lang="en-IN" sz="1600" dirty="0">
                <a:solidFill>
                  <a:schemeClr val="bg1"/>
                </a:solidFill>
              </a:rPr>
            </a:br>
            <a:r>
              <a:rPr lang="en-IN" sz="1600" dirty="0">
                <a:solidFill>
                  <a:schemeClr val="bg1"/>
                </a:solidFill>
              </a:rPr>
              <a:t> • User-defined </a:t>
            </a:r>
            <a:r>
              <a:rPr lang="en-IN" sz="1600" dirty="0" err="1">
                <a:solidFill>
                  <a:schemeClr val="bg1"/>
                </a:solidFill>
              </a:rPr>
              <a:t>GeoJSON</a:t>
            </a:r>
            <a:r>
              <a:rPr lang="en-IN" sz="1600" dirty="0">
                <a:solidFill>
                  <a:schemeClr val="bg1"/>
                </a:solidFill>
              </a:rPr>
              <a:t> from frontend</a:t>
            </a:r>
            <a:br>
              <a:rPr lang="en-IN" sz="1600" dirty="0">
                <a:solidFill>
                  <a:schemeClr val="bg1"/>
                </a:solidFill>
              </a:rPr>
            </a:br>
            <a:r>
              <a:rPr lang="en-IN" sz="1600" dirty="0">
                <a:solidFill>
                  <a:schemeClr val="bg1"/>
                </a:solidFill>
              </a:rPr>
              <a:t> • Stored in MongoDB</a:t>
            </a:r>
            <a:br>
              <a:rPr lang="en-IN" sz="1600" dirty="0">
                <a:solidFill>
                  <a:schemeClr val="bg1"/>
                </a:solidFill>
              </a:rPr>
            </a:br>
            <a:r>
              <a:rPr lang="en-IN" sz="1600" dirty="0">
                <a:solidFill>
                  <a:schemeClr val="bg1"/>
                </a:solidFill>
              </a:rPr>
              <a:t> • Used for raster clipping</a:t>
            </a:r>
          </a:p>
          <a:p>
            <a:r>
              <a:rPr lang="en-IN" sz="1600" dirty="0">
                <a:solidFill>
                  <a:schemeClr val="bg1"/>
                </a:solidFill>
              </a:rPr>
              <a:t>2. Image Preprocessing</a:t>
            </a:r>
            <a:br>
              <a:rPr lang="en-IN" sz="1600" dirty="0">
                <a:solidFill>
                  <a:schemeClr val="bg1"/>
                </a:solidFill>
              </a:rPr>
            </a:br>
            <a:r>
              <a:rPr lang="en-IN" sz="1600" dirty="0">
                <a:solidFill>
                  <a:schemeClr val="bg1"/>
                </a:solidFill>
              </a:rPr>
              <a:t> • Tools: </a:t>
            </a:r>
            <a:r>
              <a:rPr lang="en-IN" sz="1600" dirty="0" err="1">
                <a:solidFill>
                  <a:schemeClr val="bg1"/>
                </a:solidFill>
              </a:rPr>
              <a:t>rasterio</a:t>
            </a:r>
            <a:r>
              <a:rPr lang="en-IN" sz="1600" dirty="0">
                <a:solidFill>
                  <a:schemeClr val="bg1"/>
                </a:solidFill>
              </a:rPr>
              <a:t>, </a:t>
            </a:r>
            <a:r>
              <a:rPr lang="en-IN" sz="1600" dirty="0" err="1">
                <a:solidFill>
                  <a:schemeClr val="bg1"/>
                </a:solidFill>
              </a:rPr>
              <a:t>geopandas</a:t>
            </a:r>
            <a:r>
              <a:rPr lang="en-IN" sz="1600" dirty="0">
                <a:solidFill>
                  <a:schemeClr val="bg1"/>
                </a:solidFill>
              </a:rPr>
              <a:t>, </a:t>
            </a:r>
            <a:r>
              <a:rPr lang="en-IN" sz="1600" dirty="0" err="1">
                <a:solidFill>
                  <a:schemeClr val="bg1"/>
                </a:solidFill>
              </a:rPr>
              <a:t>numpy</a:t>
            </a:r>
            <a:br>
              <a:rPr lang="en-IN" sz="1600" dirty="0">
                <a:solidFill>
                  <a:schemeClr val="bg1"/>
                </a:solidFill>
              </a:rPr>
            </a:br>
            <a:r>
              <a:rPr lang="en-IN" sz="1600" dirty="0">
                <a:solidFill>
                  <a:schemeClr val="bg1"/>
                </a:solidFill>
              </a:rPr>
              <a:t> • Clipping, Normalization, Basic Cloud Masking</a:t>
            </a:r>
          </a:p>
          <a:p>
            <a:r>
              <a:rPr lang="en-IN" sz="1600" dirty="0">
                <a:solidFill>
                  <a:schemeClr val="bg1"/>
                </a:solidFill>
              </a:rPr>
              <a:t>3. Change Detection</a:t>
            </a:r>
            <a:br>
              <a:rPr lang="en-IN" sz="1600" dirty="0">
                <a:solidFill>
                  <a:schemeClr val="bg1"/>
                </a:solidFill>
              </a:rPr>
            </a:br>
            <a:r>
              <a:rPr lang="en-IN" sz="1600" dirty="0">
                <a:solidFill>
                  <a:schemeClr val="bg1"/>
                </a:solidFill>
              </a:rPr>
              <a:t> • NDVI Calculation &amp; Differencing (</a:t>
            </a:r>
            <a:r>
              <a:rPr lang="el-GR" sz="1600" dirty="0">
                <a:solidFill>
                  <a:schemeClr val="bg1"/>
                </a:solidFill>
              </a:rPr>
              <a:t>Δ</a:t>
            </a:r>
            <a:r>
              <a:rPr lang="en-IN" sz="1600" dirty="0">
                <a:solidFill>
                  <a:schemeClr val="bg1"/>
                </a:solidFill>
              </a:rPr>
              <a:t>NDVI)</a:t>
            </a:r>
            <a:br>
              <a:rPr lang="en-IN" sz="1600" dirty="0">
                <a:solidFill>
                  <a:schemeClr val="bg1"/>
                </a:solidFill>
              </a:rPr>
            </a:br>
            <a:r>
              <a:rPr lang="en-IN" sz="1600" dirty="0">
                <a:solidFill>
                  <a:schemeClr val="bg1"/>
                </a:solidFill>
              </a:rPr>
              <a:t> • Band-wise Differencing</a:t>
            </a:r>
          </a:p>
          <a:p>
            <a:r>
              <a:rPr lang="en-IN" sz="1600" dirty="0">
                <a:solidFill>
                  <a:schemeClr val="bg1"/>
                </a:solidFill>
              </a:rPr>
              <a:t>4. Thresholding &amp; Filtering</a:t>
            </a:r>
            <a:br>
              <a:rPr lang="en-IN" sz="1600" dirty="0">
                <a:solidFill>
                  <a:schemeClr val="bg1"/>
                </a:solidFill>
              </a:rPr>
            </a:br>
            <a:r>
              <a:rPr lang="en-IN" sz="1600" dirty="0">
                <a:solidFill>
                  <a:schemeClr val="bg1"/>
                </a:solidFill>
              </a:rPr>
              <a:t> • User-defined threshold (30%–90%)</a:t>
            </a:r>
            <a:br>
              <a:rPr lang="en-IN" sz="1600" dirty="0">
                <a:solidFill>
                  <a:schemeClr val="bg1"/>
                </a:solidFill>
              </a:rPr>
            </a:br>
            <a:r>
              <a:rPr lang="en-IN" sz="1600" dirty="0">
                <a:solidFill>
                  <a:schemeClr val="bg1"/>
                </a:solidFill>
              </a:rPr>
              <a:t> • Noise removal via morphological filtering</a:t>
            </a:r>
          </a:p>
          <a:p>
            <a:r>
              <a:rPr lang="en-IN" sz="1600" dirty="0">
                <a:solidFill>
                  <a:schemeClr val="bg1"/>
                </a:solidFill>
              </a:rPr>
              <a:t>5. Fine Tune Clay 1.5v foundation model</a:t>
            </a:r>
          </a:p>
          <a:p>
            <a:pPr marL="742950" lvl="1" indent="-285750">
              <a:buFont typeface="Arial" panose="020B0604020202020204" pitchFamily="34" charset="0"/>
              <a:buChar char="•"/>
            </a:pPr>
            <a:r>
              <a:rPr lang="en-IN" sz="1600" dirty="0">
                <a:solidFill>
                  <a:schemeClr val="bg1"/>
                </a:solidFill>
              </a:rPr>
              <a:t>1.2 M Parameters</a:t>
            </a:r>
          </a:p>
        </p:txBody>
      </p:sp>
      <p:sp>
        <p:nvSpPr>
          <p:cNvPr id="37" name="Rectangle 36">
            <a:extLst>
              <a:ext uri="{FF2B5EF4-FFF2-40B4-BE49-F238E27FC236}">
                <a16:creationId xmlns:a16="http://schemas.microsoft.com/office/drawing/2014/main" id="{FC135C1D-7386-CD7B-CCB6-D571B7ED5A10}"/>
              </a:ext>
            </a:extLst>
          </p:cNvPr>
          <p:cNvSpPr/>
          <p:nvPr/>
        </p:nvSpPr>
        <p:spPr>
          <a:xfrm>
            <a:off x="2260992" y="4560318"/>
            <a:ext cx="3550650" cy="1476000"/>
          </a:xfrm>
          <a:prstGeom prst="rect">
            <a:avLst/>
          </a:prstGeom>
          <a:ln w="19050"/>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Datasets and APIs: NOAA </a:t>
            </a:r>
          </a:p>
          <a:p>
            <a:pPr algn="ctr"/>
            <a:r>
              <a:rPr lang="en-US" sz="2000" dirty="0">
                <a:latin typeface="Times New Roman" panose="02020603050405020304" pitchFamily="18" charset="0"/>
                <a:cs typeface="Times New Roman" panose="02020603050405020304" pitchFamily="18" charset="0"/>
                <a:hlinkClick r:id="rId12"/>
              </a:rPr>
              <a:t>Ocean &amp; Coasts | National Oceanic and Atmospheric Administration</a:t>
            </a:r>
            <a:endParaRPr lang="en-IN"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ECD6ADF-E40C-94FC-FF04-35424242999C}"/>
              </a:ext>
            </a:extLst>
          </p:cNvPr>
          <p:cNvPicPr>
            <a:picLocks noChangeAspect="1"/>
          </p:cNvPicPr>
          <p:nvPr/>
        </p:nvPicPr>
        <p:blipFill>
          <a:blip r:embed="rId13">
            <a:extLst>
              <a:ext uri="{28A0092B-C50C-407E-A947-70E740481C1C}">
                <a14:useLocalDpi xmlns:a14="http://schemas.microsoft.com/office/drawing/2010/main" val="0"/>
              </a:ext>
            </a:extLst>
          </a:blip>
          <a:srcRect l="1625" t="26727" r="78797" b="26250"/>
          <a:stretch>
            <a:fillRect/>
          </a:stretch>
        </p:blipFill>
        <p:spPr>
          <a:xfrm>
            <a:off x="5244325" y="1681381"/>
            <a:ext cx="654713" cy="737970"/>
          </a:xfrm>
          <a:prstGeom prst="rect">
            <a:avLst/>
          </a:prstGeom>
        </p:spPr>
      </p:pic>
    </p:spTree>
    <p:extLst>
      <p:ext uri="{BB962C8B-B14F-4D97-AF65-F5344CB8AC3E}">
        <p14:creationId xmlns:p14="http://schemas.microsoft.com/office/powerpoint/2010/main" val="1565716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D8EEA-2502-8F2A-99C7-72AD3D8845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64AEBB-7092-7EE9-346C-7D1F4D436BEF}"/>
              </a:ext>
            </a:extLst>
          </p:cNvPr>
          <p:cNvSpPr>
            <a:spLocks noGrp="1"/>
          </p:cNvSpPr>
          <p:nvPr>
            <p:ph type="title"/>
          </p:nvPr>
        </p:nvSpPr>
        <p:spPr>
          <a:xfrm>
            <a:off x="594360" y="198408"/>
            <a:ext cx="10972800" cy="1574317"/>
          </a:xfrm>
        </p:spPr>
        <p:txBody>
          <a:bodyPr/>
          <a:lstStyle/>
          <a:p>
            <a:r>
              <a:rPr lang="en-US" dirty="0"/>
              <a:t>Future Enhancements</a:t>
            </a:r>
          </a:p>
        </p:txBody>
      </p:sp>
      <p:sp>
        <p:nvSpPr>
          <p:cNvPr id="3" name="Content Placeholder 2">
            <a:extLst>
              <a:ext uri="{FF2B5EF4-FFF2-40B4-BE49-F238E27FC236}">
                <a16:creationId xmlns:a16="http://schemas.microsoft.com/office/drawing/2014/main" id="{76004790-2A92-7CE2-9980-C5629D7BA493}"/>
              </a:ext>
            </a:extLst>
          </p:cNvPr>
          <p:cNvSpPr>
            <a:spLocks noGrp="1"/>
          </p:cNvSpPr>
          <p:nvPr>
            <p:ph sz="quarter" idx="13"/>
          </p:nvPr>
        </p:nvSpPr>
        <p:spPr>
          <a:xfrm>
            <a:off x="594360" y="2341244"/>
            <a:ext cx="10043160" cy="4181475"/>
          </a:xfrm>
        </p:spPr>
        <p:txBody>
          <a:bodyPr>
            <a:normAutofit fontScale="92500" lnSpcReduction="10000"/>
          </a:bodyPr>
          <a:lstStyle/>
          <a:p>
            <a:r>
              <a:rPr lang="en-US" b="1" dirty="0"/>
              <a:t>1. Deep Learning for Algal Bloom &amp; Water Quality</a:t>
            </a:r>
          </a:p>
          <a:p>
            <a:pPr lvl="1"/>
            <a:r>
              <a:rPr lang="en-US" dirty="0"/>
              <a:t>CNN-based algal bloom detection from multispectral imagery</a:t>
            </a:r>
          </a:p>
          <a:p>
            <a:pPr lvl="1"/>
            <a:r>
              <a:rPr lang="en-US" dirty="0"/>
              <a:t>Real-time water turbidity and pollutant mapping</a:t>
            </a:r>
          </a:p>
          <a:p>
            <a:pPr lvl="1"/>
            <a:r>
              <a:rPr lang="en-US" dirty="0"/>
              <a:t>Automated severity classification and alerting</a:t>
            </a:r>
          </a:p>
          <a:p>
            <a:r>
              <a:rPr lang="en-US" b="1" dirty="0"/>
              <a:t>2. Community-Powered Monitoring &amp; Gamification</a:t>
            </a:r>
          </a:p>
          <a:p>
            <a:pPr lvl="1"/>
            <a:r>
              <a:rPr lang="en-US" dirty="0"/>
              <a:t>Mobile app for citizen reports with geotagged photos</a:t>
            </a:r>
          </a:p>
          <a:p>
            <a:pPr lvl="1"/>
            <a:r>
              <a:rPr lang="en-US" dirty="0"/>
              <a:t>AI-assisted validation of community alerts</a:t>
            </a:r>
          </a:p>
          <a:p>
            <a:pPr lvl="1"/>
            <a:r>
              <a:rPr lang="en-US" dirty="0"/>
              <a:t>Points, badges, leaderboards to incentivize local participation</a:t>
            </a:r>
          </a:p>
          <a:p>
            <a:r>
              <a:rPr lang="en-IN" b="1" dirty="0"/>
              <a:t>3. Advanced Predictive Analytics &amp; Climate Forecasting</a:t>
            </a:r>
          </a:p>
          <a:p>
            <a:pPr lvl="1"/>
            <a:r>
              <a:rPr lang="en-IN" dirty="0"/>
              <a:t>Meta’s </a:t>
            </a:r>
            <a:r>
              <a:rPr lang="en-IN" dirty="0" err="1"/>
              <a:t>TimesNet</a:t>
            </a:r>
            <a:r>
              <a:rPr lang="en-IN" dirty="0"/>
              <a:t> for multi-variate coastal time series forecasting</a:t>
            </a:r>
          </a:p>
          <a:p>
            <a:pPr lvl="1"/>
            <a:r>
              <a:rPr lang="en-IN" dirty="0"/>
              <a:t>Long-term sea-level rise and erosion trend </a:t>
            </a:r>
            <a:r>
              <a:rPr lang="en-IN" dirty="0" err="1"/>
              <a:t>modeling</a:t>
            </a:r>
            <a:endParaRPr lang="en-IN" dirty="0"/>
          </a:p>
          <a:p>
            <a:pPr lvl="1"/>
            <a:r>
              <a:rPr lang="en-IN" dirty="0"/>
              <a:t>Integration with IPCC climate scenarios for policy planning</a:t>
            </a:r>
          </a:p>
          <a:p>
            <a:pPr lvl="1"/>
            <a:endParaRPr lang="en-US" dirty="0"/>
          </a:p>
          <a:p>
            <a:pPr marL="402336" lvl="1" indent="0">
              <a:buNone/>
            </a:pPr>
            <a:endParaRPr lang="en-US" dirty="0"/>
          </a:p>
        </p:txBody>
      </p:sp>
    </p:spTree>
    <p:extLst>
      <p:ext uri="{BB962C8B-B14F-4D97-AF65-F5344CB8AC3E}">
        <p14:creationId xmlns:p14="http://schemas.microsoft.com/office/powerpoint/2010/main" val="3369133759"/>
      </p:ext>
    </p:extLst>
  </p:cSld>
  <p:clrMapOvr>
    <a:masterClrMapping/>
  </p:clrMapOvr>
</p:sld>
</file>

<file path=ppt/theme/theme1.xml><?xml version="1.0" encoding="utf-8"?>
<a:theme xmlns:a="http://schemas.openxmlformats.org/drawingml/2006/main" name="Custom">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853419_Win32_SL_V5" id="{958D2C9E-948D-4354-BF9D-DF8AE3C2B240}" vid="{22D4A967-05D2-4D72-8594-54CFF34148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4B194E-8B30-4377-8C59-ECFB902D2A26}">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21FFAC0-05A2-416A-B06C-C248395482CF}">
  <ds:schemaRefs>
    <ds:schemaRef ds:uri="http://schemas.microsoft.com/sharepoint/v3/contenttype/forms"/>
  </ds:schemaRefs>
</ds:datastoreItem>
</file>

<file path=customXml/itemProps3.xml><?xml version="1.0" encoding="utf-8"?>
<ds:datastoreItem xmlns:ds="http://schemas.openxmlformats.org/officeDocument/2006/customXml" ds:itemID="{92DB9E12-8AC3-4138-BF4D-720A5525AB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Geometric annual presentation</Template>
  <TotalTime>463</TotalTime>
  <Words>1978</Words>
  <Application>Microsoft Office PowerPoint</Application>
  <PresentationFormat>Widescreen</PresentationFormat>
  <Paragraphs>231</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Franklin Gothic Book</vt:lpstr>
      <vt:lpstr>Franklin Gothic Demi</vt:lpstr>
      <vt:lpstr>Times New Roman</vt:lpstr>
      <vt:lpstr>Custom</vt:lpstr>
      <vt:lpstr>PS: 3 Coastal Threat Alert System: AI/ML-Powered Early Warning Platform</vt:lpstr>
      <vt:lpstr>PowerPoint Presentation</vt:lpstr>
      <vt:lpstr>Key Contributions</vt:lpstr>
      <vt:lpstr>Detection Capabilities and Metrics</vt:lpstr>
      <vt:lpstr>PowerPoint Presentation</vt:lpstr>
      <vt:lpstr>Output Diagrams</vt:lpstr>
      <vt:lpstr>ML/DL Details and Formulas</vt:lpstr>
      <vt:lpstr>Technology Stack</vt:lpstr>
      <vt:lpstr>Future Enhancements</vt:lpstr>
      <vt:lpstr>Thank You 🙏  Team: CodeYatra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Luv Purohit</dc:creator>
  <cp:lastModifiedBy>Dhruv Mali</cp:lastModifiedBy>
  <cp:revision>14</cp:revision>
  <dcterms:created xsi:type="dcterms:W3CDTF">2025-08-29T18:47:08Z</dcterms:created>
  <dcterms:modified xsi:type="dcterms:W3CDTF">2025-08-31T11:31:54Z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